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7"/>
  </p:notesMasterIdLst>
  <p:sldIdLst>
    <p:sldId id="261" r:id="rId2"/>
    <p:sldId id="306" r:id="rId3"/>
    <p:sldId id="275" r:id="rId4"/>
    <p:sldId id="316" r:id="rId5"/>
    <p:sldId id="277" r:id="rId6"/>
    <p:sldId id="283" r:id="rId7"/>
    <p:sldId id="284" r:id="rId8"/>
    <p:sldId id="282" r:id="rId9"/>
    <p:sldId id="297" r:id="rId10"/>
    <p:sldId id="314" r:id="rId11"/>
    <p:sldId id="298" r:id="rId12"/>
    <p:sldId id="299" r:id="rId13"/>
    <p:sldId id="300" r:id="rId14"/>
    <p:sldId id="302" r:id="rId15"/>
    <p:sldId id="315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0000"/>
    <a:srgbClr val="FFFFFF"/>
    <a:srgbClr val="800000"/>
    <a:srgbClr val="008000"/>
    <a:srgbClr val="00CC66"/>
    <a:srgbClr val="00CC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2824" autoAdjust="0"/>
  </p:normalViewPr>
  <p:slideViewPr>
    <p:cSldViewPr>
      <p:cViewPr varScale="1">
        <p:scale>
          <a:sx n="77" d="100"/>
          <a:sy n="77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8A45A83-E3AD-4C78-B8EB-A6630D3DCBD9}" type="datetimeFigureOut">
              <a:rPr lang="ru-RU"/>
              <a:pPr>
                <a:defRPr/>
              </a:pPr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98300D-4191-4ACF-A824-F88E0F0E97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F9E921F6-C3E9-4DB0-ADFF-EA4A3173A4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56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996A6-4163-4719-A292-4BED446CEAA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8528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293FF-2611-4699-B7ED-06BBFD0F83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19139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1E6022-7CD4-40D0-9586-50B35DFF0B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617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3245FDDD-2A5E-4CF7-B6E2-CA3CD3DA46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817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153DD-BAB7-4B1B-B3A5-9CF0C61884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9724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D7B27-0B5F-4CFD-8EC6-A5A5035C4B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4155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25FA94D-A8CD-415C-ACAA-43F69B6763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7821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ED92D-830A-4FEB-96FF-5A44B40CA2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5201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E0719-58DD-4029-8024-DD9A308762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9765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A1404-BDBF-4A39-AE98-5956730186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577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603A6-6F65-4E6D-AF05-75D461894C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59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4471A6"/>
                </a:solidFill>
              </a:defRPr>
            </a:lvl1pPr>
          </a:lstStyle>
          <a:p>
            <a:fld id="{D4BB9B7D-A5B0-4CF0-96DA-F20D5FE3CE3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57" r:id="rId4"/>
    <p:sldLayoutId id="2147483964" r:id="rId5"/>
    <p:sldLayoutId id="2147483958" r:id="rId6"/>
    <p:sldLayoutId id="2147483965" r:id="rId7"/>
    <p:sldLayoutId id="2147483966" r:id="rId8"/>
    <p:sldLayoutId id="2147483967" r:id="rId9"/>
    <p:sldLayoutId id="2147483959" r:id="rId10"/>
    <p:sldLayoutId id="2147483968" r:id="rId11"/>
    <p:sldLayoutId id="21474839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>
                <a:solidFill>
                  <a:srgbClr val="3333CC"/>
                </a:solidFill>
                <a:effectLst/>
                <a:latin typeface="Times New Roman" pitchFamily="18"/>
                <a:cs typeface="Times New Roman" pitchFamily="18"/>
              </a:rPr>
              <a:t>Муниципальное бюджетное общеобразовательное учреждение  </a:t>
            </a:r>
            <a:br>
              <a:rPr lang="ru-RU" sz="1600" dirty="0">
                <a:solidFill>
                  <a:srgbClr val="3333CC"/>
                </a:solidFill>
                <a:effectLst/>
                <a:latin typeface="Times New Roman" pitchFamily="18"/>
                <a:cs typeface="Times New Roman" pitchFamily="18"/>
              </a:rPr>
            </a:br>
            <a:r>
              <a:rPr lang="ru-RU" sz="1600" dirty="0">
                <a:solidFill>
                  <a:srgbClr val="3333CC"/>
                </a:solidFill>
                <a:effectLst/>
                <a:latin typeface="Times New Roman" pitchFamily="18"/>
                <a:cs typeface="Times New Roman" pitchFamily="18"/>
              </a:rPr>
              <a:t>«Вознесенская  средняя общеобразовательная школа»</a:t>
            </a:r>
            <a:br>
              <a:rPr lang="ru-RU" sz="1600" dirty="0">
                <a:solidFill>
                  <a:srgbClr val="3333CC"/>
                </a:solidFill>
                <a:effectLst/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solidFill>
                  <a:srgbClr val="FF0000"/>
                </a:solidFill>
                <a:effectLst/>
                <a:latin typeface="Times New Roman" pitchFamily="18"/>
                <a:cs typeface="Times New Roman" pitchFamily="18"/>
              </a:rPr>
              <a:t/>
            </a:r>
            <a:br>
              <a:rPr lang="ru-RU" sz="2000" b="1" dirty="0">
                <a:solidFill>
                  <a:srgbClr val="FF0000"/>
                </a:solidFill>
                <a:effectLst/>
                <a:latin typeface="Times New Roman" pitchFamily="18"/>
                <a:cs typeface="Times New Roman" pitchFamily="18"/>
              </a:rPr>
            </a:br>
            <a:endParaRPr lang="ru-RU" sz="2000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44000" cy="4032250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«Выращивание саженцев</a:t>
            </a:r>
          </a:p>
          <a:p>
            <a:pPr marL="0" indent="0" algn="ctr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ноголетних цветов»</a:t>
            </a:r>
            <a:endParaRPr lang="ru-RU" altLang="ru-RU" sz="4000" dirty="0">
              <a:solidFill>
                <a:srgbClr val="FF0000"/>
              </a:solidFill>
              <a:latin typeface="Calibri"/>
            </a:endParaRP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Выполнили: 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Гаранина Виолетта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ru-RU" altLang="ru-RU" sz="16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Слесарева</a:t>
            </a: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Толщина Анастасия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ru-RU" altLang="ru-RU" sz="16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Янкин</a:t>
            </a: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Степан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endParaRPr lang="ru-RU" altLang="ru-RU" sz="16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 smtClean="0">
                <a:solidFill>
                  <a:srgbClr val="3333CC"/>
                </a:solidFill>
              </a:rPr>
              <a:t>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Чесных</a:t>
            </a:r>
            <a:r>
              <a:rPr 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И.А.,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учитель химии и биологии</a:t>
            </a:r>
          </a:p>
        </p:txBody>
      </p:sp>
      <p:sp>
        <p:nvSpPr>
          <p:cNvPr id="10244" name="TextBox 13"/>
          <p:cNvSpPr txBox="1">
            <a:spLocks noChangeArrowheads="1"/>
          </p:cNvSpPr>
          <p:nvPr/>
        </p:nvSpPr>
        <p:spPr bwMode="auto">
          <a:xfrm>
            <a:off x="3138488" y="5876925"/>
            <a:ext cx="2865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 b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600" b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 Вознесенка,      </a:t>
            </a:r>
          </a:p>
          <a:p>
            <a:pPr algn="ctr" eaLnBrk="1" hangingPunct="1"/>
            <a:r>
              <a:rPr lang="ru-RU" altLang="ru-RU" sz="1600" b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- июнь 2019 год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Затраты на производство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250825" y="965200"/>
          <a:ext cx="8713788" cy="56991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02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8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8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25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Статья затрат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Потребность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единицы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Стоимость всего 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Саженцы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 шт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1600.00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1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удобрения «Агрикола 7»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2шт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16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Пластиковые стаканы для саженцев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170шт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1.00руб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170.00руб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Лейка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9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Хозяйственные резиновые перчатки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пары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6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Аренда территории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кв. м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 руб.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расходы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300руб.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12"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tc>
                  <a:txBody>
                    <a:bodyPr/>
                    <a:lstStyle/>
                    <a:p>
                      <a:pPr algn="just" fontAlgn="base"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Итого: 2868 руб.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296" marR="4729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613"/>
            <a:ext cx="8362950" cy="5832475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Осуществляемая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нами деятельность регулируется нормативно-правовыми актами: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Гражданский кодекс Российской Федерации.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 развитии сельского хозяйства»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Налоговый кодекс Российской Федерации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ЕСХН составляет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  </a:t>
            </a:r>
            <a:endParaRPr lang="ru-RU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рисков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388" y="1981200"/>
            <a:ext cx="8713787" cy="4114800"/>
          </a:xfrm>
        </p:spPr>
        <p:txBody>
          <a:bodyPr>
            <a:normAutofit/>
          </a:bodyPr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Риск того, что часть саженцев погибнет (5%)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Риск того, что не все саженцы вырастут товарного качества (5%)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Риск того, что не все саженцы будут реализованы(5%)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0800"/>
            <a:ext cx="8229600" cy="11755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620713"/>
            <a:ext cx="8507413" cy="5475287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полной себестоимости: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>
              <a:solidFill>
                <a:srgbClr val="3333CC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950" y="1125538"/>
          <a:ext cx="8928100" cy="55435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80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0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Значение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Объем реализации продукции, шт.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 шт.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14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Цена реализации 1 шт. продукции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50.00руб.+20.00руб +30.00 руб.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Выручка от реализации продукции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6700.00руб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14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Полная себестоимость реализуемой продукции, руб.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2768.00руб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до налогообложения, руб.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3932.00руб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1420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налог, руб.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235.92руб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Прибыль после уплаты налогов, руб.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3696.08руб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21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рентабельности, %</a:t>
                      </a:r>
                      <a:endParaRPr lang="ru-RU" sz="2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142%</a:t>
                      </a:r>
                      <a:endParaRPr lang="ru-RU" sz="2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73" marR="68573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1598613" y="2281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4213" y="1557338"/>
            <a:ext cx="7920037" cy="4114800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минимальных первоначальных инвестиционных вложениях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руб., за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реализации можно получить прибыль в размере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3696.08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с уровнем рентабельности </a:t>
            </a: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со сроком окупаемости –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3200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  <a:t>Муниципальное бюджетное общеобразовательное учреждение  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</a:br>
            <a:r>
              <a:rPr lang="ru-RU" sz="1600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  <a:t>«Вознесенская  средняя общеобразовательная школа»</a:t>
            </a:r>
            <a:br>
              <a:rPr lang="ru-RU" sz="1600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</a:br>
            <a:r>
              <a:rPr lang="ru-RU" sz="2000" b="1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  <a:t/>
            </a:r>
            <a:br>
              <a:rPr lang="ru-RU" sz="2000" b="1" dirty="0">
                <a:solidFill>
                  <a:schemeClr val="tx1"/>
                </a:solidFill>
                <a:effectLst/>
                <a:latin typeface="Times New Roman" pitchFamily="18"/>
                <a:cs typeface="Times New Roman" pitchFamily="18"/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412875"/>
            <a:ext cx="9144000" cy="4032250"/>
          </a:xfrm>
        </p:spPr>
        <p:txBody>
          <a:bodyPr>
            <a:normAutofit fontScale="92500"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«Выращивание саженцев</a:t>
            </a:r>
          </a:p>
          <a:p>
            <a:pPr marL="0" indent="0" algn="ctr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alt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ноголетних цветов»</a:t>
            </a:r>
            <a:endParaRPr lang="ru-RU" altLang="ru-RU" sz="4000" dirty="0">
              <a:solidFill>
                <a:srgbClr val="FF0000"/>
              </a:solidFill>
              <a:latin typeface="Calibri"/>
            </a:endParaRP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  <a:r>
              <a:rPr lang="ru-RU" altLang="ru-RU" sz="16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Выполнили: 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Гаранина Виолетта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Слесарева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Толщина Анастасия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r>
              <a:rPr lang="ru-RU" alt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Янкин</a:t>
            </a: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Степан</a:t>
            </a:r>
          </a:p>
          <a:p>
            <a:pPr marL="0" indent="0" eaLnBrk="1" fontAlgn="auto" hangingPunct="1">
              <a:spcAft>
                <a:spcPts val="0"/>
              </a:spcAft>
              <a:buClrTx/>
              <a:buSzTx/>
              <a:buFont typeface="Wingdings" pitchFamily="2" charset="2"/>
              <a:buNone/>
              <a:defRPr/>
            </a:pPr>
            <a:r>
              <a:rPr lang="ru-RU" alt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</a:t>
            </a:r>
            <a:endParaRPr lang="ru-RU" alt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И.А.,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учитель химии и биологии</a:t>
            </a:r>
          </a:p>
        </p:txBody>
      </p:sp>
      <p:sp>
        <p:nvSpPr>
          <p:cNvPr id="24580" name="TextBox 13"/>
          <p:cNvSpPr txBox="1">
            <a:spLocks noChangeArrowheads="1"/>
          </p:cNvSpPr>
          <p:nvPr/>
        </p:nvSpPr>
        <p:spPr bwMode="auto">
          <a:xfrm>
            <a:off x="3138488" y="5876925"/>
            <a:ext cx="28654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1600" b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1600" b="0">
                <a:latin typeface="Times New Roman" panose="02020603050405020304" pitchFamily="18" charset="0"/>
                <a:cs typeface="Times New Roman" panose="02020603050405020304" pitchFamily="18" charset="0"/>
              </a:rPr>
              <a:t>с. Вознесенка,      </a:t>
            </a:r>
          </a:p>
          <a:p>
            <a:pPr algn="ctr" eaLnBrk="1" hangingPunct="1"/>
            <a:r>
              <a:rPr lang="ru-RU" altLang="ru-RU" sz="1600" b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Апрель - июнь 2019 год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549275"/>
            <a:ext cx="8640763" cy="61245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  <a:cs typeface="Arial" charset="0"/>
              </a:rPr>
              <a:t>Резюме</a:t>
            </a:r>
          </a:p>
          <a:p>
            <a:pPr>
              <a:defRPr/>
            </a:pP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           Для выращивания и реализации мы выбрали неприхотливые, но очень красивые многолетние цветковые растения: флоксы, лилейники, ирисы и хризантему.</a:t>
            </a:r>
          </a:p>
          <a:p>
            <a:pPr>
              <a:defRPr/>
            </a:pP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       Бизнес план включает  приобретение уже взрослых цветов  и размножение их. </a:t>
            </a:r>
          </a:p>
          <a:p>
            <a:pPr>
              <a:defRPr/>
            </a:pP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       Бизнес в выращивании рассады зарегистрировали в форме ИП и выбрали упрощенный налоговый режим. Лицензии данный вид деятельности не требует. Реализация данного проекта будет осуществляться на участке, находящемся в собственности  частного лица с применением простейших приспособлений.</a:t>
            </a:r>
          </a:p>
          <a:p>
            <a:pPr>
              <a:defRPr/>
            </a:pPr>
            <a:endParaRPr lang="ru-RU" altLang="ru-RU" sz="2800" b="0" dirty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395288" y="0"/>
            <a:ext cx="8640762" cy="61864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indent="4492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indent="0" algn="ctr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предприятия и отрасли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изнес-план разрабатывается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для реализации данных растений жителям нашего села, а в дальнейшем возможности создания «Фермы по производству и продажи саженцев многолетних цветочных и декоративных садовых  растений». Производство будет организовано в селе Вознесенка Березовского района. </a:t>
            </a:r>
            <a:endParaRPr lang="ru-RU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Канал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сбыта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- учителя 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школы, жители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села, возможно, мелкие оптовые покупатели.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Первоначальные инвестиции-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собственные вложения – 700рублей.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Ожидаемая прибыль-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3969.08руб.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Срок реализации </a:t>
            </a: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– 2 месяца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539750" y="549275"/>
            <a:ext cx="82089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ru-RU" altLang="ru-RU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проекта: </a:t>
            </a:r>
          </a:p>
          <a:p>
            <a:r>
              <a:rPr lang="ru-RU" altLang="ru-RU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проекта: </a:t>
            </a:r>
            <a:endParaRPr lang="ru-RU" altLang="ru-RU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ru-RU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Выращивание  недорогих саженцев многолетних цветов для получения прибыли всеми участниками проекта</a:t>
            </a:r>
            <a:r>
              <a:rPr lang="ru-RU" altLang="ru-RU" sz="2800" b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товаров, работ и услуг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Объект 1"/>
          <p:cNvSpPr>
            <a:spLocks noGrp="1"/>
          </p:cNvSpPr>
          <p:nvPr>
            <p:ph sz="half" idx="1"/>
          </p:nvPr>
        </p:nvSpPr>
        <p:spPr>
          <a:xfrm>
            <a:off x="468313" y="981075"/>
            <a:ext cx="8675687" cy="5876925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 вырастить  170 корней саженцев следующих цветов: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флоксы 3х сортов  90 шт,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лилейник – 30шт, 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хризантема- 10 шт,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ирис голландский желтый -10шт.,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ирис фиолетовый – 30 шт.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сорта полностью адаптированы для выращивания в условиях Восточной Сибири.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Саженцы будут производиться на участке, находящемся в  частной собственности, в  поликарбонатной теплице.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ru-RU" altLang="ru-RU" smtClean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792287"/>
          </a:xfrm>
        </p:spPr>
        <p:txBody>
          <a:bodyPr>
            <a:normAutofit fontScale="90000"/>
          </a:bodyPr>
          <a:lstStyle/>
          <a:p>
            <a:pPr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altLang="ru-RU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solidFill>
                  <a:srgbClr val="0A85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altLang="ru-RU" sz="2800" b="1" dirty="0" smtClean="0">
                <a:solidFill>
                  <a:srgbClr val="0A85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altLang="ru-RU" sz="2800" dirty="0" smtClean="0">
                <a:solidFill>
                  <a:srgbClr val="3333CC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altLang="ru-RU" sz="2800" dirty="0" smtClean="0">
                <a:solidFill>
                  <a:srgbClr val="33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altLang="ru-RU" sz="2800" dirty="0" smtClean="0">
                <a:solidFill>
                  <a:srgbClr val="3333C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altLang="ru-RU" sz="2800" dirty="0" smtClean="0">
              <a:solidFill>
                <a:srgbClr val="3333CC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8207375" cy="3744913"/>
          </a:xfrm>
        </p:spPr>
        <p:txBody>
          <a:bodyPr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Рынки сбыта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Рассада будет реализована жителям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 Вознесенка.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Конкуренция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конкуренты – люди 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местном рынке, рынках г. Красноярска, пос. Березовка.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Магазины по продаже семян и Интернет – магазины.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маркетинга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sz="half" idx="1"/>
          </p:nvPr>
        </p:nvSpPr>
        <p:spPr>
          <a:xfrm>
            <a:off x="611188" y="1981200"/>
            <a:ext cx="7993062" cy="4114800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ru-RU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Рациональным будет установление цены товара за 1 саженец: флоксы – 50 рублей, ирисы – 20 рублей, лилейники – 30 рублей, хризантема – 50 рублей.</a:t>
            </a:r>
          </a:p>
          <a:p>
            <a:pPr marL="0" indent="0" eaLnBrk="1" hangingPunct="1">
              <a:buFont typeface="Wingdings 2" panose="05020102010507070707" pitchFamily="18" charset="2"/>
              <a:buNone/>
            </a:pPr>
            <a:endParaRPr lang="ru-RU" altLang="ru-RU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8" name="Объект 3"/>
          <p:cNvSpPr>
            <a:spLocks noGrp="1"/>
          </p:cNvSpPr>
          <p:nvPr>
            <p:ph sz="half" idx="2"/>
          </p:nvPr>
        </p:nvSpPr>
        <p:spPr>
          <a:xfrm>
            <a:off x="3995738" y="1981200"/>
            <a:ext cx="4691062" cy="4114800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ru-RU" altLang="ru-RU" sz="200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 txBox="1">
            <a:spLocks noChangeArrowheads="1"/>
          </p:cNvSpPr>
          <p:nvPr/>
        </p:nvSpPr>
        <p:spPr bwMode="auto">
          <a:xfrm>
            <a:off x="611188" y="333375"/>
            <a:ext cx="7921625" cy="57927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  <a:defRPr/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роизводственный план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ru-RU" sz="28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800" b="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Производство будет располагаться на территории с. Вознесенка в 15 км от 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Красноярска.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Земля для производства находится в частной  собственности. Процесс производства осуществляется с использованием ручных работ</a:t>
            </a:r>
            <a:r>
              <a:rPr lang="ru-RU" sz="2800" b="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-315913"/>
            <a:ext cx="8229600" cy="21637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</a:t>
            </a:r>
            <a:br>
              <a:rPr lang="ru-RU" sz="28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</p:nvPr>
        </p:nvGraphicFramePr>
        <p:xfrm>
          <a:off x="304800" y="981075"/>
          <a:ext cx="8659813" cy="5813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5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9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29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61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4128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 п/п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работ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Период выполнения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Привлекаемые средства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1546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</a:t>
                      </a:r>
                      <a:r>
                        <a:rPr lang="ru-RU" sz="20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почвосмеси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посадке.</a:t>
                      </a:r>
                      <a:endParaRPr lang="ru-RU" sz="20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15-20 апреля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Пластиковые ящики</a:t>
                      </a:r>
                    </a:p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552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Дезинфекция почвосмеси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20-22 апреля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Фунгицид «Инта- вир»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3105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и посадка 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саженцев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25-27 апреля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Перчатки, пластиковые емкости для рассады, лейка, почвосмесь.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3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Полив саженцев 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Регулярно 1 раз в неделю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Лейка, рыхлитель для почвы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1031"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Подкормка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20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Раствор комплексного удобрения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1031">
                <a:tc gridSpan="4">
                  <a:txBody>
                    <a:bodyPr/>
                    <a:lstStyle/>
                    <a:p>
                      <a:pPr algn="just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Весь производственный процесс осуществляется  самостоятельно без привлечения дополнительной рабочей  силы.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278" marR="472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8474" name="Rectangle 34"/>
          <p:cNvSpPr>
            <a:spLocks noChangeArrowheads="1"/>
          </p:cNvSpPr>
          <p:nvPr/>
        </p:nvSpPr>
        <p:spPr bwMode="auto">
          <a:xfrm>
            <a:off x="304800" y="2384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1076</TotalTime>
  <Words>748</Words>
  <Application>Microsoft Office PowerPoint</Application>
  <PresentationFormat>Экран (4:3)</PresentationFormat>
  <Paragraphs>182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Tahoma</vt:lpstr>
      <vt:lpstr>Arial</vt:lpstr>
      <vt:lpstr>Franklin Gothic Medium</vt:lpstr>
      <vt:lpstr>Franklin Gothic Book</vt:lpstr>
      <vt:lpstr>Wingdings 2</vt:lpstr>
      <vt:lpstr>Calibri</vt:lpstr>
      <vt:lpstr>Times New Roman</vt:lpstr>
      <vt:lpstr>Wingdings</vt:lpstr>
      <vt:lpstr>Трек</vt:lpstr>
      <vt:lpstr>Муниципальное бюджетное общеобразовательное учреждение   «Вознесенская  средняя общеобразовательная школа»  </vt:lpstr>
      <vt:lpstr>Презентация PowerPoint</vt:lpstr>
      <vt:lpstr>Презентация PowerPoint</vt:lpstr>
      <vt:lpstr>Презентация PowerPoint</vt:lpstr>
      <vt:lpstr>Характеристика товаров, работ и услуг</vt:lpstr>
      <vt:lpstr>      </vt:lpstr>
      <vt:lpstr>Стратегия маркетинга </vt:lpstr>
      <vt:lpstr>Презентация PowerPoint</vt:lpstr>
      <vt:lpstr>Этапы реализации проекта </vt:lpstr>
      <vt:lpstr>Затраты на производство </vt:lpstr>
      <vt:lpstr>Юридический план </vt:lpstr>
      <vt:lpstr>Оценка рисков </vt:lpstr>
      <vt:lpstr>Финансовый план </vt:lpstr>
      <vt:lpstr>Вывод</vt:lpstr>
      <vt:lpstr>Муниципальное бюджетное общеобразовательное учреждение   «Вознесенская  средняя общеобразовательная школа»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</dc:creator>
  <cp:lastModifiedBy>79504063909</cp:lastModifiedBy>
  <cp:revision>76</cp:revision>
  <dcterms:created xsi:type="dcterms:W3CDTF">2009-03-14T16:17:53Z</dcterms:created>
  <dcterms:modified xsi:type="dcterms:W3CDTF">2020-03-18T03:03:00Z</dcterms:modified>
</cp:coreProperties>
</file>