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58" r:id="rId3"/>
    <p:sldId id="260" r:id="rId4"/>
    <p:sldId id="263" r:id="rId5"/>
    <p:sldId id="264" r:id="rId6"/>
    <p:sldId id="261" r:id="rId7"/>
    <p:sldId id="268" r:id="rId8"/>
    <p:sldId id="269" r:id="rId9"/>
    <p:sldId id="270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4D6B2-8446-4187-BFEC-3390A14BD395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4DDD6-D144-4924-9DCC-CDD31018A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5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Слово подчеркнуто, значит есть гиперссылка (при клике появляется определение)</a:t>
            </a:r>
          </a:p>
        </p:txBody>
      </p:sp>
    </p:spTree>
    <p:extLst>
      <p:ext uri="{BB962C8B-B14F-4D97-AF65-F5344CB8AC3E}">
        <p14:creationId xmlns:p14="http://schemas.microsoft.com/office/powerpoint/2010/main" val="154815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5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7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8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3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4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9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5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7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6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85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EBF8-656C-4685-9079-63863D4FBB2E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1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6103" y="1130624"/>
            <a:ext cx="1677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8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.12.18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1" y="2016571"/>
            <a:ext cx="5158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Классная работа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2756" y="3148741"/>
            <a:ext cx="6915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Окружность и круг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Rectangle 41"/>
          <p:cNvSpPr>
            <a:spLocks noChangeArrowheads="1"/>
          </p:cNvSpPr>
          <p:nvPr/>
        </p:nvSpPr>
        <p:spPr bwMode="auto">
          <a:xfrm flipV="1">
            <a:off x="4510088" y="3359150"/>
            <a:ext cx="519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3032" y="412577"/>
            <a:ext cx="467115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Окружность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  <a:cs typeface="Times New Roman" panose="02020603050405020304" pitchFamily="18" charset="0"/>
              </a:rPr>
              <a:t>̶</a:t>
            </a:r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геометрическая фигура, состоящая из всех точек плоскости, равноудаленных от данной точки (центра окружности).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9644" y="3971234"/>
            <a:ext cx="3549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Круг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– 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часть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плоскости, которая ограничена окружностью.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32767" y="645245"/>
            <a:ext cx="2632439" cy="252295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43519" y="3688374"/>
            <a:ext cx="2423929" cy="2248787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93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4485" y="783612"/>
            <a:ext cx="4040188" cy="42544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Cambria" panose="02040503050406030204" pitchFamily="18" charset="0"/>
              </a:rPr>
              <a:t>КРУГ</a:t>
            </a:r>
            <a:endParaRPr lang="ru-RU" sz="3200" dirty="0">
              <a:latin typeface="Cambria" panose="020405030504060302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58533" y="712174"/>
            <a:ext cx="4041775" cy="49688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latin typeface="Cambria" panose="02040503050406030204" pitchFamily="18" charset="0"/>
              </a:rPr>
              <a:t>ОКРУЖНОСТЬ</a:t>
            </a:r>
            <a:endParaRPr lang="ru-RU" sz="3200" dirty="0">
              <a:latin typeface="Cambria" panose="020405030504060302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71538" y="1357298"/>
            <a:ext cx="2786082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46644" y="3660820"/>
            <a:ext cx="1623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НАПРИМЕР: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80" y="1357298"/>
            <a:ext cx="2786082" cy="264320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Рисунок 10" descr="picc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86957">
            <a:off x="263994" y="4661105"/>
            <a:ext cx="1894098" cy="1869774"/>
          </a:xfrm>
          <a:prstGeom prst="ellipse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02956" y="4350480"/>
            <a:ext cx="2583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Пицца, пирог,</a:t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блин, тарелка и т.д.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3" name="Рисунок 12" descr="image.ph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859" y="4224768"/>
            <a:ext cx="1504713" cy="2119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6324308" y="4084096"/>
            <a:ext cx="2820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Гимнастический обруч, ювелирное 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колечко и т.д.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41334" y="6092224"/>
            <a:ext cx="5232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6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2"/>
          <p:cNvSpPr>
            <a:spLocks noChangeArrowheads="1"/>
          </p:cNvSpPr>
          <p:nvPr/>
        </p:nvSpPr>
        <p:spPr bwMode="auto">
          <a:xfrm>
            <a:off x="107950" y="1412875"/>
            <a:ext cx="3240088" cy="576263"/>
          </a:xfrm>
          <a:prstGeom prst="wedgeRoundRectCallout">
            <a:avLst>
              <a:gd name="adj1" fmla="val 73028"/>
              <a:gd name="adj2" fmla="val 171764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u="sng" dirty="0" smtClean="0">
                <a:latin typeface="Cambria" panose="02040503050406030204" pitchFamily="18" charset="0"/>
              </a:rPr>
              <a:t>Радиус окружности.</a:t>
            </a:r>
            <a:endParaRPr lang="ru-RU" altLang="ru-RU" sz="2400" b="1" u="sng" dirty="0">
              <a:latin typeface="Cambria" panose="02040503050406030204" pitchFamily="18" charset="0"/>
            </a:endParaRPr>
          </a:p>
        </p:txBody>
      </p:sp>
      <p:sp>
        <p:nvSpPr>
          <p:cNvPr id="226307" name="AutoShape 3"/>
          <p:cNvSpPr>
            <a:spLocks noChangeArrowheads="1"/>
          </p:cNvSpPr>
          <p:nvPr/>
        </p:nvSpPr>
        <p:spPr bwMode="auto">
          <a:xfrm>
            <a:off x="5795963" y="4316413"/>
            <a:ext cx="3311525" cy="576263"/>
          </a:xfrm>
          <a:prstGeom prst="wedgeRoundRectCallout">
            <a:avLst>
              <a:gd name="adj1" fmla="val -49139"/>
              <a:gd name="adj2" fmla="val -139255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u="sng" dirty="0">
                <a:latin typeface="Cambria" panose="02040503050406030204" pitchFamily="18" charset="0"/>
              </a:rPr>
              <a:t>Дуга </a:t>
            </a:r>
            <a:r>
              <a:rPr lang="ru-RU" altLang="ru-RU" sz="2400" b="1" u="sng" dirty="0" smtClean="0">
                <a:latin typeface="Cambria" panose="02040503050406030204" pitchFamily="18" charset="0"/>
              </a:rPr>
              <a:t>окружности</a:t>
            </a:r>
            <a:r>
              <a:rPr lang="ru-RU" altLang="ru-RU" sz="2400" b="1" u="sng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26308" name="AutoShape 4"/>
          <p:cNvSpPr>
            <a:spLocks noChangeArrowheads="1"/>
          </p:cNvSpPr>
          <p:nvPr/>
        </p:nvSpPr>
        <p:spPr bwMode="auto">
          <a:xfrm>
            <a:off x="107950" y="4868863"/>
            <a:ext cx="3311525" cy="576262"/>
          </a:xfrm>
          <a:prstGeom prst="wedgeRoundRectCallout">
            <a:avLst>
              <a:gd name="adj1" fmla="val 41565"/>
              <a:gd name="adj2" fmla="val -213912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u="sng">
                <a:latin typeface="Cambria" panose="02040503050406030204" pitchFamily="18" charset="0"/>
              </a:rPr>
              <a:t>Хорда окружности.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3756101" y="5024651"/>
            <a:ext cx="3600450" cy="576262"/>
          </a:xfrm>
          <a:prstGeom prst="wedgeRoundRectCallout">
            <a:avLst>
              <a:gd name="adj1" fmla="val -37024"/>
              <a:gd name="adj2" fmla="val -297897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u="sng" dirty="0">
                <a:latin typeface="Cambria" panose="02040503050406030204" pitchFamily="18" charset="0"/>
              </a:rPr>
              <a:t>Диаметр окружности.</a:t>
            </a:r>
          </a:p>
        </p:txBody>
      </p:sp>
      <p:sp>
        <p:nvSpPr>
          <p:cNvPr id="226310" name="Oval 6"/>
          <p:cNvSpPr>
            <a:spLocks noChangeArrowheads="1"/>
          </p:cNvSpPr>
          <p:nvPr/>
        </p:nvSpPr>
        <p:spPr bwMode="auto">
          <a:xfrm>
            <a:off x="2754313" y="1844675"/>
            <a:ext cx="3097212" cy="3024188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6311" name="Freeform 7"/>
          <p:cNvSpPr>
            <a:spLocks/>
          </p:cNvSpPr>
          <p:nvPr/>
        </p:nvSpPr>
        <p:spPr bwMode="auto">
          <a:xfrm>
            <a:off x="3962400" y="1866900"/>
            <a:ext cx="303213" cy="1492250"/>
          </a:xfrm>
          <a:custGeom>
            <a:avLst/>
            <a:gdLst>
              <a:gd name="T0" fmla="*/ 191 w 191"/>
              <a:gd name="T1" fmla="*/ 940 h 940"/>
              <a:gd name="T2" fmla="*/ 0 w 191"/>
              <a:gd name="T3" fmla="*/ 0 h 9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1" h="940">
                <a:moveTo>
                  <a:pt x="191" y="940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6312" name="Freeform 8"/>
          <p:cNvSpPr>
            <a:spLocks/>
          </p:cNvSpPr>
          <p:nvPr/>
        </p:nvSpPr>
        <p:spPr bwMode="auto">
          <a:xfrm>
            <a:off x="4127500" y="3276600"/>
            <a:ext cx="1739900" cy="1595438"/>
          </a:xfrm>
          <a:custGeom>
            <a:avLst/>
            <a:gdLst>
              <a:gd name="T0" fmla="*/ 0 w 1096"/>
              <a:gd name="T1" fmla="*/ 997 h 1005"/>
              <a:gd name="T2" fmla="*/ 300 w 1096"/>
              <a:gd name="T3" fmla="*/ 985 h 1005"/>
              <a:gd name="T4" fmla="*/ 588 w 1096"/>
              <a:gd name="T5" fmla="*/ 877 h 1005"/>
              <a:gd name="T6" fmla="*/ 844 w 1096"/>
              <a:gd name="T7" fmla="*/ 673 h 1005"/>
              <a:gd name="T8" fmla="*/ 1024 w 1096"/>
              <a:gd name="T9" fmla="*/ 381 h 1005"/>
              <a:gd name="T10" fmla="*/ 1096 w 1096"/>
              <a:gd name="T11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96" h="1005">
                <a:moveTo>
                  <a:pt x="0" y="997"/>
                </a:moveTo>
                <a:cubicBezTo>
                  <a:pt x="50" y="995"/>
                  <a:pt x="202" y="1005"/>
                  <a:pt x="300" y="985"/>
                </a:cubicBezTo>
                <a:cubicBezTo>
                  <a:pt x="398" y="965"/>
                  <a:pt x="497" y="929"/>
                  <a:pt x="588" y="877"/>
                </a:cubicBezTo>
                <a:cubicBezTo>
                  <a:pt x="679" y="825"/>
                  <a:pt x="771" y="756"/>
                  <a:pt x="844" y="673"/>
                </a:cubicBezTo>
                <a:cubicBezTo>
                  <a:pt x="917" y="590"/>
                  <a:pt x="982" y="493"/>
                  <a:pt x="1024" y="381"/>
                </a:cubicBezTo>
                <a:cubicBezTo>
                  <a:pt x="1066" y="269"/>
                  <a:pt x="1081" y="79"/>
                  <a:pt x="1096" y="0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6313" name="AutoShape 9"/>
          <p:cNvSpPr>
            <a:spLocks noChangeArrowheads="1"/>
          </p:cNvSpPr>
          <p:nvPr/>
        </p:nvSpPr>
        <p:spPr bwMode="auto">
          <a:xfrm>
            <a:off x="5435600" y="1125538"/>
            <a:ext cx="3313113" cy="576262"/>
          </a:xfrm>
          <a:prstGeom prst="wedgeRoundRectCallout">
            <a:avLst>
              <a:gd name="adj1" fmla="val -83398"/>
              <a:gd name="adj2" fmla="val 322727"/>
              <a:gd name="adj3" fmla="val 16667"/>
            </a:avLst>
          </a:prstGeom>
          <a:gradFill rotWithShape="1">
            <a:gsLst>
              <a:gs pos="0">
                <a:srgbClr val="00FFCC"/>
              </a:gs>
              <a:gs pos="50000">
                <a:schemeClr val="bg1"/>
              </a:gs>
              <a:gs pos="100000">
                <a:srgbClr val="00FFCC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latin typeface="Cambria" panose="02040503050406030204" pitchFamily="18" charset="0"/>
              </a:rPr>
              <a:t>Центр окружности.</a:t>
            </a:r>
            <a:endParaRPr lang="ru-RU" altLang="ru-RU" sz="2400" b="1" dirty="0">
              <a:latin typeface="Cambria" panose="02040503050406030204" pitchFamily="18" charset="0"/>
            </a:endParaRPr>
          </a:p>
        </p:txBody>
      </p:sp>
      <p:sp>
        <p:nvSpPr>
          <p:cNvPr id="226314" name="Freeform 10"/>
          <p:cNvSpPr>
            <a:spLocks/>
          </p:cNvSpPr>
          <p:nvPr/>
        </p:nvSpPr>
        <p:spPr bwMode="auto">
          <a:xfrm>
            <a:off x="3752850" y="1900238"/>
            <a:ext cx="1003300" cy="2870200"/>
          </a:xfrm>
          <a:custGeom>
            <a:avLst/>
            <a:gdLst>
              <a:gd name="T0" fmla="*/ 0 w 632"/>
              <a:gd name="T1" fmla="*/ 1808 h 1808"/>
              <a:gd name="T2" fmla="*/ 632 w 632"/>
              <a:gd name="T3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2" h="1808">
                <a:moveTo>
                  <a:pt x="0" y="1808"/>
                </a:moveTo>
                <a:lnTo>
                  <a:pt x="632" y="0"/>
                </a:lnTo>
              </a:path>
            </a:pathLst>
          </a:custGeom>
          <a:noFill/>
          <a:ln w="57150" cap="flat" cmpd="sng">
            <a:solidFill>
              <a:srgbClr val="008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6315" name="Freeform 11"/>
          <p:cNvSpPr>
            <a:spLocks/>
          </p:cNvSpPr>
          <p:nvPr/>
        </p:nvSpPr>
        <p:spPr bwMode="auto">
          <a:xfrm>
            <a:off x="2787650" y="3106738"/>
            <a:ext cx="647700" cy="1524000"/>
          </a:xfrm>
          <a:custGeom>
            <a:avLst/>
            <a:gdLst>
              <a:gd name="T0" fmla="*/ 0 w 408"/>
              <a:gd name="T1" fmla="*/ 0 h 960"/>
              <a:gd name="T2" fmla="*/ 408 w 408"/>
              <a:gd name="T3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8" h="960">
                <a:moveTo>
                  <a:pt x="0" y="0"/>
                </a:moveTo>
                <a:lnTo>
                  <a:pt x="408" y="960"/>
                </a:lnTo>
              </a:path>
            </a:pathLst>
          </a:custGeom>
          <a:noFill/>
          <a:ln w="57150" cap="flat" cmpd="sng">
            <a:solidFill>
              <a:srgbClr val="00CCFF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6316" name="Oval 12"/>
          <p:cNvSpPr>
            <a:spLocks noChangeArrowheads="1"/>
          </p:cNvSpPr>
          <p:nvPr/>
        </p:nvSpPr>
        <p:spPr bwMode="auto">
          <a:xfrm flipH="1">
            <a:off x="4194175" y="3284538"/>
            <a:ext cx="144463" cy="144462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125927" y="153311"/>
            <a:ext cx="67494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Отрезок, </a:t>
            </a:r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соединяющий центр окружности с </a:t>
            </a:r>
          </a:p>
          <a:p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какой-либо точкой на окружности – </a:t>
            </a:r>
            <a:r>
              <a:rPr lang="ru-RU" alt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радиус.</a:t>
            </a:r>
            <a:r>
              <a:rPr lang="ru-RU" altLang="ru-RU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350986" y="2258240"/>
            <a:ext cx="235257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Отрезок соединяющий </a:t>
            </a:r>
          </a:p>
          <a:p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две точки окружности</a:t>
            </a:r>
          </a:p>
          <a:p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– </a:t>
            </a:r>
            <a:r>
              <a:rPr lang="ru-RU" alt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хорда. </a:t>
            </a: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5705319" y="1938451"/>
            <a:ext cx="316909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Любые две точки окружности делят её на две части. Каждая из этих частей называется </a:t>
            </a:r>
            <a:r>
              <a:rPr lang="ru-RU" alt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дугой</a:t>
            </a:r>
            <a:r>
              <a:rPr lang="ru-RU" alt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226320" name="Text Box 16"/>
          <p:cNvSpPr txBox="1">
            <a:spLocks noChangeArrowheads="1"/>
          </p:cNvSpPr>
          <p:nvPr/>
        </p:nvSpPr>
        <p:spPr bwMode="auto">
          <a:xfrm>
            <a:off x="2126788" y="5670551"/>
            <a:ext cx="65881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alt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Хорда, проходящая через центр окружности – </a:t>
            </a:r>
            <a:r>
              <a:rPr lang="ru-RU" altLang="ru-RU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диаметр.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64" y="5567572"/>
            <a:ext cx="1555430" cy="103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5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2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6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26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2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6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2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9"/>
                  </p:tgtEl>
                </p:cond>
              </p:nextCondLst>
            </p:seq>
          </p:childTnLst>
        </p:cTn>
      </p:par>
    </p:tnLst>
    <p:bldLst>
      <p:bldP spid="226306" grpId="0" animBg="1"/>
      <p:bldP spid="226307" grpId="0" animBg="1"/>
      <p:bldP spid="226308" grpId="0" animBg="1"/>
      <p:bldP spid="226309" grpId="0" animBg="1"/>
      <p:bldP spid="226311" grpId="0" animBg="1"/>
      <p:bldP spid="226311" grpId="1" animBg="1"/>
      <p:bldP spid="226312" grpId="0" animBg="1"/>
      <p:bldP spid="226312" grpId="1" animBg="1"/>
      <p:bldP spid="226313" grpId="0" animBg="1"/>
      <p:bldP spid="226314" grpId="0" animBg="1"/>
      <p:bldP spid="226314" grpId="1" animBg="1"/>
      <p:bldP spid="226315" grpId="0" animBg="1"/>
      <p:bldP spid="226315" grpId="1" animBg="1"/>
      <p:bldP spid="226316" grpId="0" animBg="1"/>
      <p:bldP spid="226317" grpId="0"/>
      <p:bldP spid="226318" grpId="0"/>
      <p:bldP spid="226319" grpId="0"/>
      <p:bldP spid="2263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Oval 2"/>
          <p:cNvSpPr>
            <a:spLocks noChangeArrowheads="1"/>
          </p:cNvSpPr>
          <p:nvPr/>
        </p:nvSpPr>
        <p:spPr bwMode="auto">
          <a:xfrm>
            <a:off x="1339850" y="1557338"/>
            <a:ext cx="4668838" cy="4603750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1671" name="Freeform 7"/>
          <p:cNvSpPr>
            <a:spLocks/>
          </p:cNvSpPr>
          <p:nvPr/>
        </p:nvSpPr>
        <p:spPr bwMode="auto">
          <a:xfrm>
            <a:off x="2293938" y="1981200"/>
            <a:ext cx="2692400" cy="3784600"/>
          </a:xfrm>
          <a:custGeom>
            <a:avLst/>
            <a:gdLst>
              <a:gd name="T0" fmla="*/ 1696 w 1696"/>
              <a:gd name="T1" fmla="*/ 2384 h 2384"/>
              <a:gd name="T2" fmla="*/ 0 w 1696"/>
              <a:gd name="T3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96" h="2384">
                <a:moveTo>
                  <a:pt x="1696" y="2384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6600CC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41689" name="Group 25"/>
          <p:cNvGrpSpPr>
            <a:grpSpLocks/>
          </p:cNvGrpSpPr>
          <p:nvPr/>
        </p:nvGrpSpPr>
        <p:grpSpPr bwMode="auto">
          <a:xfrm>
            <a:off x="1331913" y="3776663"/>
            <a:ext cx="4646612" cy="182562"/>
            <a:chOff x="1474" y="2515"/>
            <a:chExt cx="2927" cy="115"/>
          </a:xfrm>
        </p:grpSpPr>
        <p:sp>
          <p:nvSpPr>
            <p:cNvPr id="241688" name="Freeform 24"/>
            <p:cNvSpPr>
              <a:spLocks/>
            </p:cNvSpPr>
            <p:nvPr/>
          </p:nvSpPr>
          <p:spPr bwMode="auto">
            <a:xfrm>
              <a:off x="2931" y="2515"/>
              <a:ext cx="1470" cy="62"/>
            </a:xfrm>
            <a:custGeom>
              <a:avLst/>
              <a:gdLst>
                <a:gd name="T0" fmla="*/ 0 w 1470"/>
                <a:gd name="T1" fmla="*/ 62 h 62"/>
                <a:gd name="T2" fmla="*/ 1454 w 1470"/>
                <a:gd name="T3" fmla="*/ 0 h 62"/>
                <a:gd name="T4" fmla="*/ 1470 w 1470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70" h="62">
                  <a:moveTo>
                    <a:pt x="0" y="62"/>
                  </a:moveTo>
                  <a:lnTo>
                    <a:pt x="1454" y="0"/>
                  </a:lnTo>
                  <a:lnTo>
                    <a:pt x="147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flat" cmpd="sng">
                  <a:solidFill>
                    <a:schemeClr val="bg1"/>
                  </a:solidFill>
                  <a:prstDash val="solid"/>
                  <a:round/>
                  <a:headEnd type="oval" w="med" len="med"/>
                  <a:tailEnd type="oval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1667" name="Freeform 3"/>
            <p:cNvSpPr>
              <a:spLocks/>
            </p:cNvSpPr>
            <p:nvPr/>
          </p:nvSpPr>
          <p:spPr bwMode="auto">
            <a:xfrm>
              <a:off x="1474" y="2568"/>
              <a:ext cx="1470" cy="62"/>
            </a:xfrm>
            <a:custGeom>
              <a:avLst/>
              <a:gdLst>
                <a:gd name="T0" fmla="*/ 0 w 1470"/>
                <a:gd name="T1" fmla="*/ 62 h 62"/>
                <a:gd name="T2" fmla="*/ 1454 w 1470"/>
                <a:gd name="T3" fmla="*/ 0 h 62"/>
                <a:gd name="T4" fmla="*/ 1470 w 1470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70" h="62">
                  <a:moveTo>
                    <a:pt x="0" y="62"/>
                  </a:moveTo>
                  <a:lnTo>
                    <a:pt x="1454" y="0"/>
                  </a:lnTo>
                  <a:lnTo>
                    <a:pt x="1470" y="0"/>
                  </a:lnTo>
                </a:path>
              </a:pathLst>
            </a:custGeom>
            <a:noFill/>
            <a:ln w="57150" cap="flat" cmpd="sng">
              <a:solidFill>
                <a:srgbClr val="00CCFF"/>
              </a:solidFill>
              <a:prstDash val="solid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467544" y="332656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Сравни диаметр и радиус.</a:t>
            </a:r>
          </a:p>
        </p:txBody>
      </p:sp>
      <p:sp>
        <p:nvSpPr>
          <p:cNvPr id="241674" name="Text Box 10"/>
          <p:cNvSpPr txBox="1">
            <a:spLocks noChangeArrowheads="1"/>
          </p:cNvSpPr>
          <p:nvPr/>
        </p:nvSpPr>
        <p:spPr bwMode="auto">
          <a:xfrm>
            <a:off x="1908175" y="1557338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000099"/>
                </a:solidFill>
                <a:latin typeface="Arial" charset="0"/>
              </a:rPr>
              <a:t>В</a:t>
            </a:r>
          </a:p>
        </p:txBody>
      </p:sp>
      <p:sp>
        <p:nvSpPr>
          <p:cNvPr id="241675" name="Text Box 11"/>
          <p:cNvSpPr txBox="1">
            <a:spLocks noChangeArrowheads="1"/>
          </p:cNvSpPr>
          <p:nvPr/>
        </p:nvSpPr>
        <p:spPr bwMode="auto">
          <a:xfrm>
            <a:off x="5076825" y="5876925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000099"/>
                </a:solidFill>
                <a:latin typeface="Arial" charset="0"/>
              </a:rPr>
              <a:t>А</a:t>
            </a:r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827088" y="3717925"/>
            <a:ext cx="360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400" b="1" dirty="0">
                <a:solidFill>
                  <a:srgbClr val="000099"/>
                </a:solidFill>
                <a:latin typeface="Arial" charset="0"/>
              </a:rPr>
              <a:t>P</a:t>
            </a:r>
            <a:endParaRPr lang="ru-RU" altLang="ru-RU" sz="24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41692" name="Freeform 28"/>
          <p:cNvSpPr>
            <a:spLocks/>
          </p:cNvSpPr>
          <p:nvPr/>
        </p:nvSpPr>
        <p:spPr bwMode="auto">
          <a:xfrm>
            <a:off x="1331913" y="3860800"/>
            <a:ext cx="2333625" cy="98425"/>
          </a:xfrm>
          <a:custGeom>
            <a:avLst/>
            <a:gdLst>
              <a:gd name="T0" fmla="*/ 0 w 1470"/>
              <a:gd name="T1" fmla="*/ 62 h 62"/>
              <a:gd name="T2" fmla="*/ 1454 w 1470"/>
              <a:gd name="T3" fmla="*/ 0 h 62"/>
              <a:gd name="T4" fmla="*/ 1470 w 1470"/>
              <a:gd name="T5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0" h="62">
                <a:moveTo>
                  <a:pt x="0" y="62"/>
                </a:moveTo>
                <a:lnTo>
                  <a:pt x="1454" y="0"/>
                </a:lnTo>
                <a:lnTo>
                  <a:pt x="1470" y="0"/>
                </a:lnTo>
              </a:path>
            </a:pathLst>
          </a:custGeom>
          <a:noFill/>
          <a:ln w="57150" cap="flat" cmpd="sng">
            <a:solidFill>
              <a:srgbClr val="00CCFF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41673" name="Oval 9"/>
          <p:cNvSpPr>
            <a:spLocks noChangeArrowheads="1"/>
          </p:cNvSpPr>
          <p:nvPr/>
        </p:nvSpPr>
        <p:spPr bwMode="auto">
          <a:xfrm flipH="1">
            <a:off x="3522663" y="3749675"/>
            <a:ext cx="217487" cy="2190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1682" name="Text Box 18"/>
          <p:cNvSpPr txBox="1">
            <a:spLocks noChangeArrowheads="1"/>
          </p:cNvSpPr>
          <p:nvPr/>
        </p:nvSpPr>
        <p:spPr bwMode="auto">
          <a:xfrm>
            <a:off x="3708400" y="3644900"/>
            <a:ext cx="360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400" b="1">
                <a:solidFill>
                  <a:srgbClr val="000099"/>
                </a:solidFill>
                <a:latin typeface="Arial" charset="0"/>
              </a:rPr>
              <a:t>O</a:t>
            </a:r>
            <a:endParaRPr lang="ru-RU" altLang="ru-RU" sz="2400" b="1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241694" name="Object 30"/>
          <p:cNvGraphicFramePr>
            <a:graphicFrameLocks noChangeAspect="1"/>
          </p:cNvGraphicFramePr>
          <p:nvPr>
            <p:extLst/>
          </p:nvPr>
        </p:nvGraphicFramePr>
        <p:xfrm>
          <a:off x="6804025" y="1916113"/>
          <a:ext cx="16922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3" imgW="406080" imgH="177480" progId="Equation.3">
                  <p:embed/>
                </p:oleObj>
              </mc:Choice>
              <mc:Fallback>
                <p:oleObj name="Формула" r:id="rId3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916113"/>
                        <a:ext cx="1692275" cy="7397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95" name="Object 31"/>
          <p:cNvGraphicFramePr>
            <a:graphicFrameLocks noChangeAspect="1"/>
          </p:cNvGraphicFramePr>
          <p:nvPr>
            <p:extLst/>
          </p:nvPr>
        </p:nvGraphicFramePr>
        <p:xfrm>
          <a:off x="6804025" y="3573463"/>
          <a:ext cx="1903413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5" imgW="457200" imgH="393480" progId="Equation.3">
                  <p:embed/>
                </p:oleObj>
              </mc:Choice>
              <mc:Fallback>
                <p:oleObj name="Формула" r:id="rId5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573463"/>
                        <a:ext cx="1903413" cy="16367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96" name="Text Box 32"/>
          <p:cNvSpPr txBox="1">
            <a:spLocks noChangeArrowheads="1"/>
          </p:cNvSpPr>
          <p:nvPr/>
        </p:nvSpPr>
        <p:spPr bwMode="auto">
          <a:xfrm>
            <a:off x="7154304" y="2740679"/>
            <a:ext cx="16548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600">
                <a:solidFill>
                  <a:srgbClr val="000099"/>
                </a:solidFill>
                <a:latin typeface="Cambria" panose="02040503050406030204" pitchFamily="18" charset="0"/>
              </a:rPr>
              <a:t>или</a:t>
            </a:r>
          </a:p>
        </p:txBody>
      </p:sp>
      <p:grpSp>
        <p:nvGrpSpPr>
          <p:cNvPr id="241705" name="Group 41"/>
          <p:cNvGrpSpPr>
            <a:grpSpLocks/>
          </p:cNvGrpSpPr>
          <p:nvPr/>
        </p:nvGrpSpPr>
        <p:grpSpPr bwMode="auto">
          <a:xfrm>
            <a:off x="2268538" y="1989138"/>
            <a:ext cx="1366837" cy="1800225"/>
            <a:chOff x="1429" y="1253"/>
            <a:chExt cx="861" cy="1134"/>
          </a:xfrm>
        </p:grpSpPr>
        <p:sp>
          <p:nvSpPr>
            <p:cNvPr id="241697" name="Freeform 33"/>
            <p:cNvSpPr>
              <a:spLocks/>
            </p:cNvSpPr>
            <p:nvPr/>
          </p:nvSpPr>
          <p:spPr bwMode="auto">
            <a:xfrm>
              <a:off x="1429" y="1253"/>
              <a:ext cx="861" cy="1134"/>
            </a:xfrm>
            <a:custGeom>
              <a:avLst/>
              <a:gdLst>
                <a:gd name="T0" fmla="*/ 0 w 861"/>
                <a:gd name="T1" fmla="*/ 0 h 1134"/>
                <a:gd name="T2" fmla="*/ 589 w 861"/>
                <a:gd name="T3" fmla="*/ 499 h 1134"/>
                <a:gd name="T4" fmla="*/ 861 w 861"/>
                <a:gd name="T5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1" h="1134">
                  <a:moveTo>
                    <a:pt x="0" y="0"/>
                  </a:moveTo>
                  <a:cubicBezTo>
                    <a:pt x="223" y="155"/>
                    <a:pt x="446" y="310"/>
                    <a:pt x="589" y="499"/>
                  </a:cubicBezTo>
                  <a:cubicBezTo>
                    <a:pt x="732" y="688"/>
                    <a:pt x="816" y="1028"/>
                    <a:pt x="861" y="113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41701" name="Rectangle 37"/>
            <p:cNvSpPr>
              <a:spLocks noChangeArrowheads="1"/>
            </p:cNvSpPr>
            <p:nvPr/>
          </p:nvSpPr>
          <p:spPr bwMode="auto">
            <a:xfrm>
              <a:off x="2032" y="1408"/>
              <a:ext cx="22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ru-RU" sz="44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</a:t>
              </a:r>
              <a:r>
                <a:rPr lang="ru-RU" altLang="ru-RU" sz="44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241706" name="Group 42"/>
          <p:cNvGrpSpPr>
            <a:grpSpLocks/>
          </p:cNvGrpSpPr>
          <p:nvPr/>
        </p:nvGrpSpPr>
        <p:grpSpPr bwMode="auto">
          <a:xfrm>
            <a:off x="2336800" y="1993900"/>
            <a:ext cx="2654300" cy="3733800"/>
            <a:chOff x="1472" y="1256"/>
            <a:chExt cx="1672" cy="2352"/>
          </a:xfrm>
        </p:grpSpPr>
        <p:sp>
          <p:nvSpPr>
            <p:cNvPr id="241702" name="Rectangle 38"/>
            <p:cNvSpPr>
              <a:spLocks noChangeArrowheads="1"/>
            </p:cNvSpPr>
            <p:nvPr/>
          </p:nvSpPr>
          <p:spPr bwMode="auto">
            <a:xfrm>
              <a:off x="2789" y="1706"/>
              <a:ext cx="17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44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41704" name="Freeform 40"/>
            <p:cNvSpPr>
              <a:spLocks/>
            </p:cNvSpPr>
            <p:nvPr/>
          </p:nvSpPr>
          <p:spPr bwMode="auto">
            <a:xfrm>
              <a:off x="1472" y="1256"/>
              <a:ext cx="1672" cy="2352"/>
            </a:xfrm>
            <a:custGeom>
              <a:avLst/>
              <a:gdLst>
                <a:gd name="T0" fmla="*/ 0 w 1672"/>
                <a:gd name="T1" fmla="*/ 0 h 2352"/>
                <a:gd name="T2" fmla="*/ 888 w 1672"/>
                <a:gd name="T3" fmla="*/ 416 h 2352"/>
                <a:gd name="T4" fmla="*/ 1320 w 1672"/>
                <a:gd name="T5" fmla="*/ 808 h 2352"/>
                <a:gd name="T6" fmla="*/ 1536 w 1672"/>
                <a:gd name="T7" fmla="*/ 1368 h 2352"/>
                <a:gd name="T8" fmla="*/ 1672 w 1672"/>
                <a:gd name="T9" fmla="*/ 2352 h 2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2" h="2352">
                  <a:moveTo>
                    <a:pt x="0" y="0"/>
                  </a:moveTo>
                  <a:cubicBezTo>
                    <a:pt x="148" y="69"/>
                    <a:pt x="668" y="281"/>
                    <a:pt x="888" y="416"/>
                  </a:cubicBezTo>
                  <a:cubicBezTo>
                    <a:pt x="1108" y="551"/>
                    <a:pt x="1212" y="649"/>
                    <a:pt x="1320" y="808"/>
                  </a:cubicBezTo>
                  <a:cubicBezTo>
                    <a:pt x="1428" y="967"/>
                    <a:pt x="1477" y="1111"/>
                    <a:pt x="1536" y="1368"/>
                  </a:cubicBezTo>
                  <a:cubicBezTo>
                    <a:pt x="1595" y="1625"/>
                    <a:pt x="1644" y="2147"/>
                    <a:pt x="1672" y="23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9455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420000">
                                      <p:cBhvr>
                                        <p:cTn id="6" dur="20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0174 -0.00393 L -0.00313 -0.00949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-4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4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4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141" y="1990661"/>
            <a:ext cx="4222522" cy="3698957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8625" y="196382"/>
            <a:ext cx="827476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все радиусы и диаметры окружности</a:t>
            </a:r>
            <a:endParaRPr lang="el-GR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6727" y="3387144"/>
            <a:ext cx="1443571" cy="285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619" y="78424"/>
            <a:ext cx="3804387" cy="3268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103529">
            <a:off x="694829" y="443551"/>
            <a:ext cx="23182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Устно</a:t>
            </a:r>
            <a:endParaRPr lang="ru-RU" sz="66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71" y="3227111"/>
            <a:ext cx="7446225" cy="826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72" y="4157501"/>
            <a:ext cx="8505412" cy="16073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68" y="1540007"/>
            <a:ext cx="1364087" cy="136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581" y="192154"/>
            <a:ext cx="60869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Выполнить задания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581" y="1131139"/>
            <a:ext cx="84059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диаметр, если радиус 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                           2см; 4 мм; 30 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радиус, если диаметр 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                         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18 см; 120 мм; 5 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учебнику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703, 705, 706, 709, 710, 711</a:t>
            </a:r>
            <a:r>
              <a:rPr lang="ru-RU" sz="36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713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33" y="4470780"/>
            <a:ext cx="1841210" cy="20006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33" y="4470780"/>
            <a:ext cx="1841210" cy="20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3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279" y="552762"/>
            <a:ext cx="6120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Домашнее задание</a:t>
            </a:r>
            <a:endParaRPr lang="ru-RU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118" y="2043440"/>
            <a:ext cx="7792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704, 707, 708,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712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желанию – творческое задание</a:t>
            </a:r>
            <a:endParaRPr lang="ru-RU" sz="4000" i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90291" y="4365113"/>
            <a:ext cx="1841210" cy="20006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854" y="4365114"/>
            <a:ext cx="1841210" cy="20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b8b450fe112971b19dd61c71d818ccde7ad4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204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Cambria</vt:lpstr>
      <vt:lpstr>Comic Sans MS</vt:lpstr>
      <vt:lpstr>Lucida Handwriting</vt:lpstr>
      <vt:lpstr>Monotype Corsiva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12</cp:revision>
  <dcterms:created xsi:type="dcterms:W3CDTF">2018-12-01T13:42:31Z</dcterms:created>
  <dcterms:modified xsi:type="dcterms:W3CDTF">2018-12-08T09:40:48Z</dcterms:modified>
</cp:coreProperties>
</file>