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6" r:id="rId3"/>
    <p:sldMasterId id="2147483712" r:id="rId4"/>
    <p:sldMasterId id="2147483724" r:id="rId5"/>
  </p:sldMasterIdLst>
  <p:notesMasterIdLst>
    <p:notesMasterId r:id="rId32"/>
  </p:notesMasterIdLst>
  <p:sldIdLst>
    <p:sldId id="3157" r:id="rId6"/>
    <p:sldId id="3123" r:id="rId7"/>
    <p:sldId id="3124" r:id="rId8"/>
    <p:sldId id="3125" r:id="rId9"/>
    <p:sldId id="3127" r:id="rId10"/>
    <p:sldId id="3128" r:id="rId11"/>
    <p:sldId id="3129" r:id="rId12"/>
    <p:sldId id="3130" r:id="rId13"/>
    <p:sldId id="3131" r:id="rId14"/>
    <p:sldId id="3132" r:id="rId15"/>
    <p:sldId id="3133" r:id="rId16"/>
    <p:sldId id="3144" r:id="rId17"/>
    <p:sldId id="3145" r:id="rId18"/>
    <p:sldId id="3135" r:id="rId19"/>
    <p:sldId id="3140" r:id="rId20"/>
    <p:sldId id="3141" r:id="rId21"/>
    <p:sldId id="3136" r:id="rId22"/>
    <p:sldId id="3137" r:id="rId23"/>
    <p:sldId id="3138" r:id="rId24"/>
    <p:sldId id="3139" r:id="rId25"/>
    <p:sldId id="3142" r:id="rId26"/>
    <p:sldId id="3147" r:id="rId27"/>
    <p:sldId id="3148" r:id="rId28"/>
    <p:sldId id="3146" r:id="rId29"/>
    <p:sldId id="3143" r:id="rId30"/>
    <p:sldId id="3112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5346"/>
    <a:srgbClr val="375535"/>
    <a:srgbClr val="3F5832"/>
    <a:srgbClr val="647D33"/>
    <a:srgbClr val="3F7144"/>
    <a:srgbClr val="7EB56B"/>
    <a:srgbClr val="819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2" autoAdjust="0"/>
    <p:restoredTop sz="99821" autoAdjust="0"/>
  </p:normalViewPr>
  <p:slideViewPr>
    <p:cSldViewPr>
      <p:cViewPr varScale="1">
        <p:scale>
          <a:sx n="65" d="100"/>
          <a:sy n="65" d="100"/>
        </p:scale>
        <p:origin x="1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9-23T04:39:57.544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10-17T01:47:19.080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4-25T04:17:52.08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04-28T06:18:36.955"/>
    </inkml:context>
    <inkml:brush xml:id="br0">
      <inkml:brushProperty name="width" value="0.05292" units="cm"/>
      <inkml:brushProperty name="height" value="0.05292" units="cm"/>
      <inkml:brushProperty name="color" value="#0000FF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D5EC6-F59D-4D7D-839F-2D46ACCF5758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2DAD-50F6-4380-8D85-6C757EBAB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0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B4AEE-5D82-45A6-9622-FF39F64A491B}" type="slidenum">
              <a:rPr lang="ru-RU"/>
              <a:pPr/>
              <a:t>2</a:t>
            </a:fld>
            <a:endParaRPr lang="ru-RU"/>
          </a:p>
        </p:txBody>
      </p:sp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4B070C-2D42-4920-A4B2-F4A1F1A3FF75}" type="slidenum">
              <a:rPr lang="ru-RU" sz="1200" b="0"/>
              <a:pPr algn="r"/>
              <a:t>2</a:t>
            </a:fld>
            <a:endParaRPr lang="ru-RU" sz="1200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</p:spPr>
        <p:txBody>
          <a:bodyPr/>
          <a:lstStyle/>
          <a:p>
            <a:endParaRPr lang="ru-RU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675" y="1905000"/>
            <a:ext cx="63992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" y="974725"/>
            <a:ext cx="77708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8629857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04551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37928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22773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21989"/>
      </p:ext>
    </p:extLst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05435"/>
      </p:ext>
    </p:extLst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24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08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42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3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4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98394"/>
      </p:ext>
    </p:extLst>
  </p:cSld>
  <p:clrMapOvr>
    <a:masterClrMapping/>
  </p:clrMapOvr>
  <p:transition spd="med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96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35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25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17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99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5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06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B5E3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675" y="1905000"/>
            <a:ext cx="63992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" y="974725"/>
            <a:ext cx="77708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8629857"/>
      </p:ext>
    </p:extLst>
  </p:cSld>
  <p:clrMapOvr>
    <a:masterClrMapping/>
  </p:clrMapOvr>
  <p:transition spd="med">
    <p:pull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98394"/>
      </p:ext>
    </p:extLst>
  </p:cSld>
  <p:clrMapOvr>
    <a:masterClrMapping/>
  </p:clrMapOvr>
  <p:transition spd="med">
    <p:pull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12580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12580"/>
      </p:ext>
    </p:extLst>
  </p:cSld>
  <p:clrMapOvr>
    <a:masterClrMapping/>
  </p:clrMapOvr>
  <p:transition spd="med">
    <p:pull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0975"/>
      </p:ext>
    </p:extLst>
  </p:cSld>
  <p:clrMapOvr>
    <a:masterClrMapping/>
  </p:clrMapOvr>
  <p:transition spd="med">
    <p:pull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570223"/>
      </p:ext>
    </p:extLst>
  </p:cSld>
  <p:clrMapOvr>
    <a:masterClrMapping/>
  </p:clrMapOvr>
  <p:transition spd="med">
    <p:pull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33600"/>
      </p:ext>
    </p:extLst>
  </p:cSld>
  <p:clrMapOvr>
    <a:masterClrMapping/>
  </p:clrMapOvr>
  <p:transition spd="med">
    <p:pull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53569"/>
      </p:ext>
    </p:extLst>
  </p:cSld>
  <p:clrMapOvr>
    <a:masterClrMapping/>
  </p:clrMapOvr>
  <p:transition spd="med">
    <p:pull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4802"/>
      </p:ext>
    </p:extLst>
  </p:cSld>
  <p:clrMapOvr>
    <a:masterClrMapping/>
  </p:clrMapOvr>
  <p:transition spd="med">
    <p:pull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7106"/>
      </p:ext>
    </p:extLst>
  </p:cSld>
  <p:clrMapOvr>
    <a:masterClrMapping/>
  </p:clrMapOvr>
  <p:transition spd="med">
    <p:pull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04551"/>
      </p:ext>
    </p:extLst>
  </p:cSld>
  <p:clrMapOvr>
    <a:masterClrMapping/>
  </p:clrMapOvr>
  <p:transition spd="med">
    <p:pull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37928"/>
      </p:ext>
    </p:extLst>
  </p:cSld>
  <p:clrMapOvr>
    <a:masterClrMapping/>
  </p:clrMapOvr>
  <p:transition spd="med">
    <p:pull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22773"/>
      </p:ext>
    </p:extLst>
  </p:cSld>
  <p:clrMapOvr>
    <a:masterClrMapping/>
  </p:clrMapOvr>
  <p:transition spd="med">
    <p:pull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121989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0975"/>
      </p:ext>
    </p:extLst>
  </p:cSld>
  <p:clrMapOvr>
    <a:masterClrMapping/>
  </p:clrMapOvr>
  <p:transition spd="med">
    <p:pull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05435"/>
      </p:ext>
    </p:extLst>
  </p:cSld>
  <p:clrMapOvr>
    <a:masterClrMapping/>
  </p:clrMapOvr>
  <p:transition spd="med">
    <p:pull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1D0F48-5489-4B59-A6CE-8F6408DDFF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08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42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30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42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96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35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25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1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570223"/>
      </p:ext>
    </p:extLst>
  </p:cSld>
  <p:clrMapOvr>
    <a:masterClrMapping/>
  </p:clrMapOvr>
  <p:transition spd="med">
    <p:pull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99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5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065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92896"/>
            <a:ext cx="8424088" cy="1080000"/>
          </a:xfrm>
        </p:spPr>
        <p:txBody>
          <a:bodyPr/>
          <a:lstStyle>
            <a:lvl1pPr>
              <a:defRPr sz="6600" b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kvar" pitchFamily="34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180" y="3537012"/>
            <a:ext cx="6400800" cy="720000"/>
          </a:xfrm>
        </p:spPr>
        <p:txBody>
          <a:bodyPr/>
          <a:lstStyle>
            <a:lvl1pPr marL="0" indent="0" algn="ctr">
              <a:buNone/>
              <a:defRPr sz="3600" i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6015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831" y="1593342"/>
            <a:ext cx="7560000" cy="4860000"/>
          </a:xfrm>
        </p:spPr>
        <p:txBody>
          <a:bodyPr/>
          <a:lstStyle>
            <a:lvl1pPr marL="0" indent="360000"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540000" indent="-252000"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defRPr>
                <a:solidFill>
                  <a:srgbClr val="006600"/>
                </a:solidFill>
                <a:latin typeface="Book Antiqua" pitchFamily="18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97127809"/>
      </p:ext>
    </p:extLst>
  </p:cSld>
  <p:clrMapOvr>
    <a:masterClrMapping/>
  </p:clrMapOvr>
  <p:transition spd="med">
    <p:pull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 baseline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0">
              <a:buNone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63393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96476" y="1593342"/>
            <a:ext cx="7560000" cy="4860000"/>
          </a:xfrm>
        </p:spPr>
        <p:txBody>
          <a:bodyPr/>
          <a:lstStyle>
            <a:lvl1pPr marL="0" indent="360000">
              <a:buSzPct val="100000"/>
              <a:buFont typeface="Wingdings 2" pitchFamily="18" charset="2"/>
              <a:buChar char="·"/>
              <a:defRPr>
                <a:solidFill>
                  <a:srgbClr val="006600"/>
                </a:solidFill>
                <a:latin typeface="Book Antiqua" pitchFamily="18" charset="0"/>
              </a:defRPr>
            </a:lvl1pPr>
            <a:lvl2pPr marL="360000" indent="252000">
              <a:buSzPct val="100000"/>
              <a:buFont typeface="Wingdings" pitchFamily="2" charset="2"/>
              <a:buChar char="§"/>
              <a:defRPr>
                <a:solidFill>
                  <a:srgbClr val="006600"/>
                </a:solidFill>
                <a:latin typeface="Book Antiqua" pitchFamily="18" charset="0"/>
              </a:defRPr>
            </a:lvl2pPr>
            <a:lvl3pPr marL="720000" indent="180000">
              <a:buSzPct val="100000"/>
              <a:buFont typeface="Arial" pitchFamily="34" charset="0"/>
              <a:buChar char="•"/>
              <a:defRPr>
                <a:solidFill>
                  <a:srgbClr val="006600"/>
                </a:solidFill>
                <a:latin typeface="Book Antiqua" pitchFamily="18" charset="0"/>
              </a:defRPr>
            </a:lvl3pPr>
            <a:lvl4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Wingdings 2" pitchFamily="18" charset="2"/>
              <a:buChar char="·"/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4793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476" y="296652"/>
            <a:ext cx="7560000" cy="900113"/>
          </a:xfrm>
        </p:spPr>
        <p:txBody>
          <a:bodyPr/>
          <a:lstStyle>
            <a:lvl1pPr>
              <a:defRPr sz="4000" b="0">
                <a:solidFill>
                  <a:srgbClr val="006600"/>
                </a:solidFill>
                <a:latin typeface="Book Antiqua" pitchFamily="18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860000"/>
          </a:xfrm>
        </p:spPr>
        <p:txBody>
          <a:bodyPr/>
          <a:lstStyle>
            <a:lvl1pPr>
              <a:buFont typeface="Wingdings 2" pitchFamily="18" charset="2"/>
              <a:buChar char="·"/>
              <a:defRPr sz="2800">
                <a:solidFill>
                  <a:srgbClr val="006600"/>
                </a:solidFill>
                <a:latin typeface="Book Antiqua" pitchFamily="18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006600"/>
                </a:solidFill>
                <a:latin typeface="Book Antiqua" pitchFamily="18" charset="0"/>
              </a:defRPr>
            </a:lvl2pPr>
            <a:lvl3pPr>
              <a:defRPr sz="2000">
                <a:solidFill>
                  <a:srgbClr val="006600"/>
                </a:solidFill>
                <a:latin typeface="Book Antiqu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35317275"/>
      </p:ext>
    </p:extLst>
  </p:cSld>
  <p:clrMapOvr>
    <a:masterClrMapping/>
  </p:clrMapOvr>
  <p:transition spd="med">
    <p:pull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970850"/>
      </p:ext>
    </p:extLst>
  </p:cSld>
  <p:clrMapOvr>
    <a:masterClrMapping/>
  </p:clrMapOvr>
  <p:transition spd="med">
    <p:pull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33600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33600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53569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4802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7106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4186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62475" y="0"/>
            <a:ext cx="431800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3333"/>
                  <a:invGamma/>
                  <a:alpha val="41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539750" y="0"/>
            <a:ext cx="0" cy="68580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8604250" y="0"/>
            <a:ext cx="0" cy="68580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538663" y="719138"/>
            <a:ext cx="60325" cy="533400"/>
            <a:chOff x="2864" y="452"/>
            <a:chExt cx="38" cy="336"/>
          </a:xfrm>
        </p:grpSpPr>
        <p:sp>
          <p:nvSpPr>
            <p:cNvPr id="1045" name="Oval 21"/>
            <p:cNvSpPr>
              <a:spLocks noChangeArrowheads="1"/>
            </p:cNvSpPr>
            <p:nvPr userDrawn="1"/>
          </p:nvSpPr>
          <p:spPr bwMode="auto">
            <a:xfrm>
              <a:off x="2864" y="751"/>
              <a:ext cx="38" cy="3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auto">
            <a:xfrm>
              <a:off x="2864" y="452"/>
              <a:ext cx="38" cy="3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3" name="Group 17"/>
            <p:cNvGrpSpPr>
              <a:grpSpLocks/>
            </p:cNvGrpSpPr>
            <p:nvPr userDrawn="1"/>
          </p:nvGrpSpPr>
          <p:grpSpPr bwMode="auto">
            <a:xfrm>
              <a:off x="2870" y="468"/>
              <a:ext cx="27" cy="308"/>
              <a:chOff x="2870" y="630"/>
              <a:chExt cx="27" cy="398"/>
            </a:xfrm>
          </p:grpSpPr>
          <p:sp>
            <p:nvSpPr>
              <p:cNvPr id="1039" name="AutoShape 15"/>
              <p:cNvSpPr>
                <a:spLocks noChangeArrowheads="1"/>
              </p:cNvSpPr>
              <p:nvPr userDrawn="1"/>
            </p:nvSpPr>
            <p:spPr bwMode="auto">
              <a:xfrm>
                <a:off x="2870" y="630"/>
                <a:ext cx="27" cy="18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B2B2B2">
                      <a:gamma/>
                      <a:shade val="0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 userDrawn="1"/>
            </p:nvSpPr>
            <p:spPr bwMode="auto">
              <a:xfrm>
                <a:off x="2870" y="841"/>
                <a:ext cx="27" cy="18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B2B2B2">
                      <a:gamma/>
                      <a:shade val="0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533900" y="5705475"/>
            <a:ext cx="60325" cy="533400"/>
            <a:chOff x="2864" y="452"/>
            <a:chExt cx="38" cy="33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auto">
            <a:xfrm>
              <a:off x="2864" y="751"/>
              <a:ext cx="38" cy="3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auto">
            <a:xfrm>
              <a:off x="2864" y="452"/>
              <a:ext cx="38" cy="3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 userDrawn="1"/>
          </p:nvGrpSpPr>
          <p:grpSpPr bwMode="auto">
            <a:xfrm>
              <a:off x="2870" y="468"/>
              <a:ext cx="27" cy="308"/>
              <a:chOff x="2870" y="630"/>
              <a:chExt cx="27" cy="398"/>
            </a:xfrm>
          </p:grpSpPr>
          <p:sp>
            <p:nvSpPr>
              <p:cNvPr id="1052" name="AutoShape 28"/>
              <p:cNvSpPr>
                <a:spLocks noChangeArrowheads="1"/>
              </p:cNvSpPr>
              <p:nvPr userDrawn="1"/>
            </p:nvSpPr>
            <p:spPr bwMode="auto">
              <a:xfrm>
                <a:off x="2870" y="630"/>
                <a:ext cx="27" cy="18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B2B2B2">
                      <a:gamma/>
                      <a:shade val="0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 userDrawn="1"/>
            </p:nvSpPr>
            <p:spPr bwMode="auto">
              <a:xfrm>
                <a:off x="2870" y="841"/>
                <a:ext cx="27" cy="18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B2B2B2">
                      <a:gamma/>
                      <a:shade val="0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319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pull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3200" i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4186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0E8C3B5-5077-4299-903F-C28E80FE1876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BFC3155-B0DC-4401-9BCF-0BCB10730F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62475" y="0"/>
            <a:ext cx="431800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53333"/>
                  <a:invGamma/>
                  <a:alpha val="41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539750" y="0"/>
            <a:ext cx="0" cy="68580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8604250" y="0"/>
            <a:ext cx="0" cy="6858000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538663" y="719138"/>
            <a:ext cx="60325" cy="533400"/>
            <a:chOff x="2864" y="452"/>
            <a:chExt cx="38" cy="336"/>
          </a:xfrm>
        </p:grpSpPr>
        <p:sp>
          <p:nvSpPr>
            <p:cNvPr id="1045" name="Oval 21"/>
            <p:cNvSpPr>
              <a:spLocks noChangeArrowheads="1"/>
            </p:cNvSpPr>
            <p:nvPr userDrawn="1"/>
          </p:nvSpPr>
          <p:spPr bwMode="auto">
            <a:xfrm>
              <a:off x="2864" y="751"/>
              <a:ext cx="38" cy="3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auto">
            <a:xfrm>
              <a:off x="2864" y="452"/>
              <a:ext cx="38" cy="3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3" name="Group 17"/>
            <p:cNvGrpSpPr>
              <a:grpSpLocks/>
            </p:cNvGrpSpPr>
            <p:nvPr userDrawn="1"/>
          </p:nvGrpSpPr>
          <p:grpSpPr bwMode="auto">
            <a:xfrm>
              <a:off x="2870" y="468"/>
              <a:ext cx="27" cy="308"/>
              <a:chOff x="2870" y="630"/>
              <a:chExt cx="27" cy="398"/>
            </a:xfrm>
          </p:grpSpPr>
          <p:sp>
            <p:nvSpPr>
              <p:cNvPr id="1039" name="AutoShape 15"/>
              <p:cNvSpPr>
                <a:spLocks noChangeArrowheads="1"/>
              </p:cNvSpPr>
              <p:nvPr userDrawn="1"/>
            </p:nvSpPr>
            <p:spPr bwMode="auto">
              <a:xfrm>
                <a:off x="2870" y="630"/>
                <a:ext cx="27" cy="18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B2B2B2">
                      <a:gamma/>
                      <a:shade val="0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40" name="AutoShape 16"/>
              <p:cNvSpPr>
                <a:spLocks noChangeArrowheads="1"/>
              </p:cNvSpPr>
              <p:nvPr userDrawn="1"/>
            </p:nvSpPr>
            <p:spPr bwMode="auto">
              <a:xfrm>
                <a:off x="2870" y="841"/>
                <a:ext cx="27" cy="18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B2B2B2">
                      <a:gamma/>
                      <a:shade val="0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533900" y="5705475"/>
            <a:ext cx="60325" cy="533400"/>
            <a:chOff x="2864" y="452"/>
            <a:chExt cx="38" cy="336"/>
          </a:xfrm>
        </p:grpSpPr>
        <p:sp>
          <p:nvSpPr>
            <p:cNvPr id="1049" name="Oval 25"/>
            <p:cNvSpPr>
              <a:spLocks noChangeArrowheads="1"/>
            </p:cNvSpPr>
            <p:nvPr userDrawn="1"/>
          </p:nvSpPr>
          <p:spPr bwMode="auto">
            <a:xfrm>
              <a:off x="2864" y="751"/>
              <a:ext cx="38" cy="3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auto">
            <a:xfrm>
              <a:off x="2864" y="452"/>
              <a:ext cx="38" cy="3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 userDrawn="1"/>
          </p:nvGrpSpPr>
          <p:grpSpPr bwMode="auto">
            <a:xfrm>
              <a:off x="2870" y="468"/>
              <a:ext cx="27" cy="308"/>
              <a:chOff x="2870" y="630"/>
              <a:chExt cx="27" cy="398"/>
            </a:xfrm>
          </p:grpSpPr>
          <p:sp>
            <p:nvSpPr>
              <p:cNvPr id="1052" name="AutoShape 28"/>
              <p:cNvSpPr>
                <a:spLocks noChangeArrowheads="1"/>
              </p:cNvSpPr>
              <p:nvPr userDrawn="1"/>
            </p:nvSpPr>
            <p:spPr bwMode="auto">
              <a:xfrm>
                <a:off x="2870" y="630"/>
                <a:ext cx="27" cy="18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B2B2B2">
                      <a:gamma/>
                      <a:shade val="0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053" name="AutoShape 29"/>
              <p:cNvSpPr>
                <a:spLocks noChangeArrowheads="1"/>
              </p:cNvSpPr>
              <p:nvPr userDrawn="1"/>
            </p:nvSpPr>
            <p:spPr bwMode="auto">
              <a:xfrm>
                <a:off x="2870" y="841"/>
                <a:ext cx="27" cy="187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B2B2B2">
                      <a:gamma/>
                      <a:shade val="0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5F5F5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319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32" r:id="rId15"/>
  </p:sldLayoutIdLst>
  <p:transition spd="med">
    <p:pull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ü"/>
        <a:defRPr sz="3200" i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C3B5-5077-4299-903F-C28E80FE18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C3155-B0DC-4401-9BCF-0BCB10730F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96988" y="296863"/>
            <a:ext cx="75596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96988" y="1631950"/>
            <a:ext cx="7559675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ransition spd="med">
    <p:pull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6600"/>
          </a:solidFill>
          <a:latin typeface="Book Antiqua" pitchFamily="18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6600"/>
          </a:solidFill>
          <a:latin typeface="Book Antiqua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15875" algn="l" rtl="0" eaLnBrk="1" fontAlgn="base" hangingPunct="1">
        <a:spcBef>
          <a:spcPct val="20000"/>
        </a:spcBef>
        <a:spcAft>
          <a:spcPct val="0"/>
        </a:spcAft>
        <a:buFont typeface="Wingdings 2" pitchFamily="18" charset="2"/>
        <a:buChar char="·"/>
        <a:defRPr sz="28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1pPr>
      <a:lvl2pPr marL="358775" indent="2508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2pPr>
      <a:lvl3pPr marL="719138" indent="1793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6600"/>
          </a:solidFill>
          <a:latin typeface="Book Antiqua" pitchFamily="18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3.xml"/><Relationship Id="rId6" Type="http://schemas.openxmlformats.org/officeDocument/2006/relationships/customXml" Target="../ink/ink2.xml"/><Relationship Id="rId5" Type="http://schemas.openxmlformats.org/officeDocument/2006/relationships/image" Target="../media/image14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2.gif"/><Relationship Id="rId7" Type="http://schemas.openxmlformats.org/officeDocument/2006/relationships/customXml" Target="../ink/ink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9.emf"/><Relationship Id="rId5" Type="http://schemas.openxmlformats.org/officeDocument/2006/relationships/customXml" Target="../ink/ink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slide" Target="slide14.xml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6.wmf"/><Relationship Id="rId9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6" Type="http://schemas.openxmlformats.org/officeDocument/2006/relationships/slide" Target="slide20.xml"/><Relationship Id="rId5" Type="http://schemas.openxmlformats.org/officeDocument/2006/relationships/slide" Target="slide12.xml"/><Relationship Id="rId4" Type="http://schemas.openxmlformats.org/officeDocument/2006/relationships/image" Target="../media/image6.wmf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6" Type="http://schemas.openxmlformats.org/officeDocument/2006/relationships/slide" Target="slide20.xml"/><Relationship Id="rId11" Type="http://schemas.openxmlformats.org/officeDocument/2006/relationships/image" Target="../media/image7.png"/><Relationship Id="rId5" Type="http://schemas.openxmlformats.org/officeDocument/2006/relationships/slide" Target="slide16.xml"/><Relationship Id="rId10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6" Type="http://schemas.openxmlformats.org/officeDocument/2006/relationships/slide" Target="slide20.xml"/><Relationship Id="rId11" Type="http://schemas.openxmlformats.org/officeDocument/2006/relationships/image" Target="../media/image9.png"/><Relationship Id="rId5" Type="http://schemas.openxmlformats.org/officeDocument/2006/relationships/slide" Target="slide16.xml"/><Relationship Id="rId10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9.png"/><Relationship Id="rId3" Type="http://schemas.openxmlformats.org/officeDocument/2006/relationships/oleObject" Target="../embeddings/oleObject15.bin"/><Relationship Id="rId7" Type="http://schemas.openxmlformats.org/officeDocument/2006/relationships/slide" Target="slide16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5" y="476672"/>
            <a:ext cx="925252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«Свойства сложения рациональных чисел»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2244"/>
      </p:ext>
    </p:extLst>
  </p:cSld>
  <p:clrMapOvr>
    <a:masterClrMapping/>
  </p:clrMapOvr>
  <p:transition spd="med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0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</a:rPr>
              <a:t>Классная работа</a:t>
            </a:r>
          </a:p>
        </p:txBody>
      </p:sp>
      <p:pic>
        <p:nvPicPr>
          <p:cNvPr id="5" name="Picture 2" descr="http://s9.rimg.info/0f94a4ef70a1d04cae12a6bf4e462cc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661248"/>
            <a:ext cx="4286250" cy="952500"/>
          </a:xfrm>
          <a:prstGeom prst="rect">
            <a:avLst/>
          </a:prstGeom>
          <a:noFill/>
        </p:spPr>
      </p:pic>
      <p:sp>
        <p:nvSpPr>
          <p:cNvPr id="6" name="Дата 4"/>
          <p:cNvSpPr txBox="1">
            <a:spLocks/>
          </p:cNvSpPr>
          <p:nvPr/>
        </p:nvSpPr>
        <p:spPr>
          <a:xfrm>
            <a:off x="0" y="285728"/>
            <a:ext cx="253453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B8E069D3-6B13-4405-AC92-DFCD52AFCE73}" type="datetime1">
              <a:rPr lang="ru-RU" sz="3200" b="1" smtClean="0">
                <a:solidFill>
                  <a:prstClr val="black"/>
                </a:solidFill>
              </a:rPr>
              <a:pPr>
                <a:defRPr/>
              </a:pPr>
              <a:t>13.04.2020</a:t>
            </a:fld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7" name="Picture 3" descr="C:\Users\Зема\AppData\Local\Temp\HamsterArc{8b4c8cc4-02b8-456e-a50d-8b6a0eba1706}\Рисунок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-11013"/>
            <a:ext cx="2843808" cy="30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642918"/>
            <a:ext cx="7286644" cy="5424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 сложения рациональных чисел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3309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47483647" y="2092293250"/>
              <a:ext cx="0" cy="0"/>
            </p14:xfrm>
          </p:contentPart>
        </mc:Choice>
        <mc:Fallback xmlns="">
          <p:pic>
            <p:nvPicPr>
              <p:cNvPr id="303309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7483647" y="20922932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3309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112175" y="1425354338"/>
              <a:ext cx="0" cy="0"/>
            </p14:xfrm>
          </p:contentPart>
        </mc:Choice>
        <mc:Fallback xmlns="">
          <p:pic>
            <p:nvPicPr>
              <p:cNvPr id="303309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7112175" y="1425354338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5809"/>
      </p:ext>
    </p:extLst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br>
              <a:rPr lang="en-US" sz="4800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i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71612"/>
            <a:ext cx="4857752" cy="38830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Чтобы сложить два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отрицательных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числа, надо: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сложить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их модули;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2)перед результатом поставить знак «-».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000108"/>
            <a:ext cx="4572000" cy="58578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Чтобы сложить два числа  с  </a:t>
            </a:r>
            <a:r>
              <a:rPr lang="ru-RU" sz="3600" b="1" i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разными знаками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надо: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вычесть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из большего модуля меньший 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2) перед  результатом поставить знак числа, модуль которого больш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214414" y="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ПРАВИЛА СЛОЖЕНИЯ ЧИСЕЛ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9728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8258204" cy="1143000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Свойства сложения</a:t>
            </a:r>
            <a:b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рациональных чисел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92252"/>
            <a:ext cx="78613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Сложение рациональных чисел имеет</a:t>
            </a:r>
          </a:p>
          <a:p>
            <a:pPr eaLnBrk="1" hangingPunct="1">
              <a:buFontTx/>
              <a:buNone/>
            </a:pPr>
            <a:r>
              <a:rPr lang="ru-RU" sz="28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переместительное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	и	       </a:t>
            </a:r>
            <a:r>
              <a:rPr lang="ru-RU" sz="28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сочетательное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sz="28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свойства.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546600" y="3260702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35050" y="3975077"/>
            <a:ext cx="7435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a</a:t>
            </a:r>
            <a:r>
              <a:rPr lang="ru-RU" sz="28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 = b + a	            a</a:t>
            </a:r>
            <a:r>
              <a:rPr lang="ru-RU" sz="28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(b + c) = (a</a:t>
            </a:r>
            <a:r>
              <a:rPr lang="ru-RU" sz="28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b) + c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/>
          <a:lstStyle/>
          <a:p>
            <a:pPr eaLnBrk="1" hangingPunct="1"/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Свойства сложения</a:t>
            </a:r>
            <a:b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рациональных чисел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Свойство нуля:</a:t>
            </a:r>
          </a:p>
          <a:p>
            <a:pPr algn="ctr" eaLnBrk="1" hangingPunct="1">
              <a:buFontTx/>
              <a:buNone/>
            </a:pPr>
            <a:r>
              <a:rPr lang="ru-RU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 + 0 = а,	 0 + а = а</a:t>
            </a:r>
          </a:p>
          <a:p>
            <a:pPr algn="ctr" eaLnBrk="1" hangingPunct="1">
              <a:buFontTx/>
              <a:buNone/>
            </a:pPr>
            <a:endParaRPr lang="ru-RU" b="1" i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Сумма противоположных чисел равна нулю:</a:t>
            </a:r>
          </a:p>
          <a:p>
            <a:pPr algn="ctr" eaLnBrk="1" hangingPunct="1">
              <a:buFontTx/>
              <a:buNone/>
            </a:pPr>
            <a:r>
              <a:rPr lang="ru-RU" b="1" i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 + (-а) = 0</a:t>
            </a:r>
          </a:p>
        </p:txBody>
      </p:sp>
    </p:spTree>
  </p:cSld>
  <p:clrMapOvr>
    <a:masterClrMapping/>
  </p:clrMapOvr>
  <p:transition spd="med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Вычислить удобным способом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488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13+(-15)+15+17=</a:t>
            </a: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-5,32+(-11,9)+(-3,68)=</a:t>
            </a:r>
          </a:p>
          <a:p>
            <a:pPr>
              <a:buFontTx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-90+90+(-113)=</a:t>
            </a: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0+(-8)+(-12)=</a:t>
            </a:r>
          </a:p>
          <a:p>
            <a:pPr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(-15+(-9))+9= 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643306" y="1571612"/>
            <a:ext cx="1143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447800" y="289560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 -20,9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2928926" y="4071942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-20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000364" y="4572008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-15+(-9+9)=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5943600" y="5105400"/>
            <a:ext cx="53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>
            <a:off x="1905000" y="1905000"/>
            <a:ext cx="381000" cy="381000"/>
          </a:xfrm>
          <a:prstGeom prst="line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H="1">
            <a:off x="2743200" y="1828800"/>
            <a:ext cx="381000" cy="381000"/>
          </a:xfrm>
          <a:prstGeom prst="line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H="1">
            <a:off x="1219200" y="3581400"/>
            <a:ext cx="381000" cy="381000"/>
          </a:xfrm>
          <a:prstGeom prst="line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H="1">
            <a:off x="1905000" y="3581400"/>
            <a:ext cx="381000" cy="381000"/>
          </a:xfrm>
          <a:prstGeom prst="line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H="1">
            <a:off x="4071934" y="4643446"/>
            <a:ext cx="381000" cy="381000"/>
          </a:xfrm>
          <a:prstGeom prst="line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 flipH="1">
            <a:off x="4500562" y="4714884"/>
            <a:ext cx="381000" cy="381000"/>
          </a:xfrm>
          <a:prstGeom prst="line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4357686" y="2357430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0" dirty="0">
                <a:latin typeface="Times New Roman" pitchFamily="18" charset="0"/>
                <a:cs typeface="Times New Roman" pitchFamily="18" charset="0"/>
              </a:rPr>
              <a:t>-5,32+(-3,68)+(-11,9)=</a:t>
            </a: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3286116" y="3357562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-113</a:t>
            </a: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5286380" y="4572008"/>
            <a:ext cx="91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-15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91" grpId="0"/>
      <p:bldP spid="67592" grpId="0"/>
      <p:bldP spid="67593" grpId="0"/>
      <p:bldP spid="67596" grpId="0" animBg="1"/>
      <p:bldP spid="67597" grpId="0" animBg="1"/>
      <p:bldP spid="67598" grpId="0" animBg="1"/>
      <p:bldP spid="67599" grpId="0" animBg="1"/>
      <p:bldP spid="67600" grpId="0" animBg="1"/>
      <p:bldP spid="67601" grpId="0" animBg="1"/>
      <p:bldP spid="67603" grpId="0"/>
      <p:bldP spid="67604" grpId="0"/>
      <p:bldP spid="676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068" name="Picture 4" descr="http://hdjpg.ru/img/picture/Apr/19/59980845072921617f776fde9a67e081/5.jpg"/>
          <p:cNvPicPr>
            <a:picLocks noChangeAspect="1" noChangeArrowheads="1"/>
          </p:cNvPicPr>
          <p:nvPr/>
        </p:nvPicPr>
        <p:blipFill>
          <a:blip r:embed="rId2" cstate="print"/>
          <a:srcRect l="12036" t="32836" r="168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857364"/>
            <a:ext cx="1943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41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929454" cy="18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2066009"/>
      </p:ext>
    </p:extLst>
  </p:cSld>
  <p:clrMapOvr>
    <a:masterClrMapping/>
  </p:clrMapOvr>
  <p:transition spd="med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068" name="Picture 4" descr="http://hdjpg.ru/img/picture/Apr/19/59980845072921617f776fde9a67e081/5.jpg"/>
          <p:cNvPicPr>
            <a:picLocks noChangeAspect="1" noChangeArrowheads="1"/>
          </p:cNvPicPr>
          <p:nvPr/>
        </p:nvPicPr>
        <p:blipFill>
          <a:blip r:embed="rId2" cstate="print"/>
          <a:srcRect l="12036" t="32836" r="168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71546"/>
            <a:ext cx="1943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51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99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2066009"/>
      </p:ext>
    </p:extLst>
  </p:cSld>
  <p:clrMapOvr>
    <a:masterClrMapping/>
  </p:clrMapOvr>
  <p:transition spd="med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5190" y="274638"/>
            <a:ext cx="8297338" cy="1143000"/>
          </a:xfrm>
        </p:spPr>
        <p:txBody>
          <a:bodyPr/>
          <a:lstStyle/>
          <a:p>
            <a:pPr algn="l"/>
            <a:r>
              <a:rPr lang="ru-RU" sz="48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Как это решать???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00230" y="2571744"/>
            <a:ext cx="10644230" cy="1371600"/>
          </a:xfrm>
        </p:spPr>
        <p:txBody>
          <a:bodyPr/>
          <a:lstStyle/>
          <a:p>
            <a:pPr lvl="4">
              <a:buFontTx/>
              <a:buNone/>
            </a:pPr>
            <a:r>
              <a:rPr lang="ru-RU" sz="48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36+(-52)+(-173)+79+185+(-85)=</a:t>
            </a:r>
          </a:p>
        </p:txBody>
      </p:sp>
    </p:spTree>
  </p:cSld>
  <p:clrMapOvr>
    <a:masterClrMapping/>
  </p:clrMapOvr>
  <p:transition spd="med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10566" cy="5562600"/>
          </a:xfrm>
        </p:spPr>
        <p:txBody>
          <a:bodyPr/>
          <a:lstStyle/>
          <a:p>
            <a:r>
              <a:rPr lang="ru-RU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Если надо сложить несколько чисел, среди которых есть положительные и отрицательные, то можно сложить отдельно положительные и отдельно отрицательные числа, а затем к сумме положительных чисел прибавить сумму отрицательных чисел</a:t>
            </a:r>
            <a:br>
              <a:rPr lang="ru-RU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36+(-52)+(-173)+79+185+(-85)=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86868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36+(-52)+(-173)+79+185+(-85)=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7696200" cy="3657600"/>
          </a:xfrm>
        </p:spPr>
        <p:txBody>
          <a:bodyPr/>
          <a:lstStyle/>
          <a:p>
            <a:r>
              <a:rPr lang="ru-RU" dirty="0"/>
              <a:t>1) 36+79+185=</a:t>
            </a:r>
          </a:p>
          <a:p>
            <a:r>
              <a:rPr lang="ru-RU" dirty="0"/>
              <a:t>2)-52+(-173)+(-85)=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857620" y="2357430"/>
            <a:ext cx="121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6600CC"/>
                </a:solidFill>
                <a:latin typeface="Comic Sans MS" pitchFamily="66" charset="0"/>
              </a:rPr>
              <a:t>300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857752" y="3000372"/>
            <a:ext cx="1785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6600CC"/>
                </a:solidFill>
                <a:latin typeface="Comic Sans MS" pitchFamily="66" charset="0"/>
              </a:rPr>
              <a:t>-310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143372" y="3571876"/>
            <a:ext cx="121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6600CC"/>
                </a:solidFill>
                <a:latin typeface="Comic Sans MS" pitchFamily="66" charset="0"/>
              </a:rPr>
              <a:t>-10</a:t>
            </a:r>
            <a:endParaRPr lang="ru-RU" sz="4000" dirty="0">
              <a:solidFill>
                <a:srgbClr val="6600CC"/>
              </a:solidFill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7858148" y="428604"/>
            <a:ext cx="99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i="1" dirty="0">
                <a:solidFill>
                  <a:srgbClr val="33CC33"/>
                </a:solidFill>
                <a:latin typeface="Comic Sans MS" pitchFamily="66" charset="0"/>
              </a:rPr>
              <a:t>-10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928662" y="3500438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3)300+(-310)=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/>
      <p:bldP spid="65543" grpId="0"/>
      <p:bldP spid="655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8077200" cy="519113"/>
          </a:xfrm>
        </p:spPr>
        <p:txBody>
          <a:bodyPr anchor="ctr"/>
          <a:lstStyle/>
          <a:p>
            <a:r>
              <a:rPr lang="ru-RU" sz="32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раздели слова на две группы.</a:t>
            </a:r>
            <a:r>
              <a:rPr lang="ru-RU" sz="3200" b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0115" name="Group 3"/>
          <p:cNvGraphicFramePr>
            <a:graphicFrameLocks noGrp="1"/>
          </p:cNvGraphicFramePr>
          <p:nvPr/>
        </p:nvGraphicFramePr>
        <p:xfrm>
          <a:off x="1258888" y="2781300"/>
          <a:ext cx="7389812" cy="3376930"/>
        </p:xfrm>
        <a:graphic>
          <a:graphicData uri="http://schemas.openxmlformats.org/drawingml/2006/table">
            <a:tbl>
              <a:tblPr/>
              <a:tblGrid>
                <a:gridCol w="356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4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   </a:t>
                      </a:r>
                      <a:r>
                        <a:rPr kumimoji="0" lang="ru-RU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  <a:r>
                        <a:rPr kumimoji="0" lang="ru-RU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»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4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«   </a:t>
                      </a:r>
                      <a:r>
                        <a:rPr kumimoji="0" lang="ru-RU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ru-RU" sz="4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4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2895600" y="1525588"/>
            <a:ext cx="946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ложь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4284663" y="1506538"/>
            <a:ext cx="1051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тепло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6877050" y="1484313"/>
            <a:ext cx="1217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правда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4140200" y="2060575"/>
            <a:ext cx="1479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холодно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7019925" y="2082800"/>
            <a:ext cx="1095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добро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2195513" y="2082800"/>
            <a:ext cx="17732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проигрыш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5651500" y="2060575"/>
            <a:ext cx="704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зло</a:t>
            </a:r>
          </a:p>
        </p:txBody>
      </p:sp>
      <p:sp>
        <p:nvSpPr>
          <p:cNvPr id="90133" name="Text Box 21"/>
          <p:cNvSpPr txBox="1">
            <a:spLocks noChangeArrowheads="1"/>
          </p:cNvSpPr>
          <p:nvPr/>
        </p:nvSpPr>
        <p:spPr bwMode="auto">
          <a:xfrm>
            <a:off x="5651500" y="1484313"/>
            <a:ext cx="1035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отдал</a:t>
            </a: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1187450" y="2133600"/>
            <a:ext cx="8402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взял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1042988" y="1557338"/>
            <a:ext cx="1633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выигрыш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04326E-6 L 0.0691 0.34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91996E-7 L 0.37014 0.32524 " pathEditMode="relative" ptsTypes="AA">
                                      <p:cBhvr>
                                        <p:cTn id="10" dur="2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9579E-6 L -0.25191 0.41961 " pathEditMode="relative" ptsTypes="AA">
                                      <p:cBhvr>
                                        <p:cTn id="14" dur="2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04E-6 L 0.06302 0.39856 " pathEditMode="relative" ptsTypes="AA">
                                      <p:cBhvr>
                                        <p:cTn id="18" dur="20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84525E-7 L -0.56215 0.476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0" y="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7516E-6 L 0.11024 0.44067 " pathEditMode="relative" ptsTypes="AA">
                                      <p:cBhvr>
                                        <p:cTn id="26" dur="2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156 L 0.40799 0.378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1156 L 0.23594 0.441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0.00439 L 0.08107 0.518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5804E-6 L -0.55504 0.504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  <p:bldP spid="90127" grpId="0"/>
      <p:bldP spid="90128" grpId="0"/>
      <p:bldP spid="90129" grpId="0"/>
      <p:bldP spid="90130" grpId="0"/>
      <p:bldP spid="90131" grpId="0"/>
      <p:bldP spid="90132" grpId="0"/>
      <p:bldP spid="90133" grpId="0"/>
      <p:bldP spid="90134" grpId="0"/>
      <p:bldP spid="901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e-BY" sz="1800" b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Загнутый угол 4"/>
            <p:cNvSpPr/>
            <p:nvPr/>
          </p:nvSpPr>
          <p:spPr>
            <a:xfrm>
              <a:off x="214313" y="214313"/>
              <a:ext cx="8715375" cy="6429375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be-BY" sz="18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8"/>
            <p:cNvGrpSpPr>
              <a:grpSpLocks/>
            </p:cNvGrpSpPr>
            <p:nvPr/>
          </p:nvGrpSpPr>
          <p:grpSpPr bwMode="auto">
            <a:xfrm>
              <a:off x="142844" y="142852"/>
              <a:ext cx="357190" cy="357190"/>
              <a:chOff x="928662" y="785794"/>
              <a:chExt cx="357190" cy="357190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928693" y="785817"/>
                <a:ext cx="357188" cy="35718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e-BY" sz="18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1071538" y="857232"/>
                <a:ext cx="71438" cy="142876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e-BY" sz="18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Группа 9"/>
            <p:cNvGrpSpPr>
              <a:grpSpLocks/>
            </p:cNvGrpSpPr>
            <p:nvPr/>
          </p:nvGrpSpPr>
          <p:grpSpPr bwMode="auto">
            <a:xfrm>
              <a:off x="8643966" y="142852"/>
              <a:ext cx="357190" cy="357190"/>
              <a:chOff x="928662" y="785794"/>
              <a:chExt cx="357190" cy="357190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928634" y="785817"/>
                <a:ext cx="357187" cy="35718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e-BY" sz="18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Равнобедренный треугольник 11"/>
              <p:cNvSpPr/>
              <p:nvPr/>
            </p:nvSpPr>
            <p:spPr>
              <a:xfrm>
                <a:off x="1071538" y="857232"/>
                <a:ext cx="71438" cy="142876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e-BY" sz="1800" b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357188"/>
            <a:ext cx="8572500" cy="1714500"/>
          </a:xfrm>
        </p:spPr>
        <p:txBody>
          <a:bodyPr anchor="ctr"/>
          <a:lstStyle/>
          <a:p>
            <a:r>
              <a:rPr lang="ru-RU" sz="3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 таблице приведены доходы и расходы предприятия за полугодие.</a:t>
            </a:r>
            <a:br>
              <a:rPr lang="ru-RU" sz="3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Определите доходно ли это предприятие. </a:t>
            </a:r>
            <a:endParaRPr lang="ru-RU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357563"/>
            <a:ext cx="8229600" cy="314325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500" b="1">
                <a:latin typeface="Times New Roman" pitchFamily="18" charset="0"/>
                <a:cs typeface="Times New Roman" pitchFamily="18" charset="0"/>
              </a:rPr>
              <a:t>-9241+4007+(-4552)+(-4007)+5200+6593=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11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500" b="1">
                <a:latin typeface="Times New Roman" pitchFamily="18" charset="0"/>
                <a:cs typeface="Times New Roman" pitchFamily="18" charset="0"/>
              </a:rPr>
              <a:t>=(-9241+(-4552))+(5200+6593) =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11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500" b="1">
                <a:latin typeface="Times New Roman" pitchFamily="18" charset="0"/>
                <a:cs typeface="Times New Roman" pitchFamily="18" charset="0"/>
              </a:rPr>
              <a:t>= -13793 + 11793 =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1100" b="1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500" b="1">
                <a:latin typeface="Times New Roman" pitchFamily="18" charset="0"/>
                <a:cs typeface="Times New Roman" pitchFamily="18" charset="0"/>
              </a:rPr>
              <a:t> =-2000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1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31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предприятие убыточно.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5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88" y="2214563"/>
          <a:ext cx="8501123" cy="914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16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ookman Old Style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ookman Old Style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ookman Old Style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ookman Old Style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ookman Old Style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ookman Old Style" pitchFamily="18" charset="0"/>
                          <a:cs typeface="Times New Roman" pitchFamily="18" charset="0"/>
                        </a:rPr>
                        <a:t>июнь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ookman Old Style" pitchFamily="18" charset="0"/>
                          <a:cs typeface="Times New Roman" pitchFamily="18" charset="0"/>
                        </a:rPr>
                        <a:t>-9241</a:t>
                      </a:r>
                      <a:endParaRPr lang="ru-RU" sz="2400" b="1" dirty="0">
                        <a:solidFill>
                          <a:srgbClr val="0066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ookman Old Style" pitchFamily="18" charset="0"/>
                          <a:cs typeface="Times New Roman" pitchFamily="18" charset="0"/>
                        </a:rPr>
                        <a:t>+4007</a:t>
                      </a:r>
                      <a:endParaRPr lang="ru-RU" sz="2400" b="1" dirty="0">
                        <a:solidFill>
                          <a:srgbClr val="0066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ookman Old Style" pitchFamily="18" charset="0"/>
                          <a:cs typeface="Times New Roman" pitchFamily="18" charset="0"/>
                        </a:rPr>
                        <a:t>-4552</a:t>
                      </a:r>
                      <a:endParaRPr lang="ru-RU" sz="2400" b="1" dirty="0">
                        <a:solidFill>
                          <a:srgbClr val="0066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ookman Old Style" pitchFamily="18" charset="0"/>
                          <a:cs typeface="Times New Roman" pitchFamily="18" charset="0"/>
                        </a:rPr>
                        <a:t>-4007</a:t>
                      </a:r>
                      <a:endParaRPr lang="ru-RU" sz="2400" b="1" dirty="0">
                        <a:solidFill>
                          <a:srgbClr val="0066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ookman Old Style" pitchFamily="18" charset="0"/>
                          <a:cs typeface="Times New Roman" pitchFamily="18" charset="0"/>
                        </a:rPr>
                        <a:t>+5200</a:t>
                      </a:r>
                      <a:endParaRPr lang="ru-RU" sz="2400" b="1" dirty="0">
                        <a:solidFill>
                          <a:srgbClr val="0066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Bookman Old Style" pitchFamily="18" charset="0"/>
                          <a:cs typeface="Times New Roman" pitchFamily="18" charset="0"/>
                        </a:rPr>
                        <a:t>+6593</a:t>
                      </a:r>
                      <a:endParaRPr lang="ru-RU" sz="2400" b="1" dirty="0">
                        <a:solidFill>
                          <a:srgbClr val="006600"/>
                        </a:solidFill>
                        <a:latin typeface="Bookman Old Style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068" name="Picture 4" descr="http://hdjpg.ru/img/picture/Apr/19/59980845072921617f776fde9a67e081/5.jpg"/>
          <p:cNvPicPr>
            <a:picLocks noChangeAspect="1" noChangeArrowheads="1"/>
          </p:cNvPicPr>
          <p:nvPr/>
        </p:nvPicPr>
        <p:blipFill>
          <a:blip r:embed="rId2" cstate="print"/>
          <a:srcRect l="12036" t="32836" r="168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1943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71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357817" cy="158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371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14290"/>
            <a:ext cx="3786182" cy="126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2066009"/>
      </p:ext>
    </p:extLst>
  </p:cSld>
  <p:clrMapOvr>
    <a:masterClrMapping/>
  </p:clrMapOvr>
  <p:transition spd="med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068" name="Picture 4" descr="http://hdjpg.ru/img/picture/Apr/19/59980845072921617f776fde9a67e081/5.jpg"/>
          <p:cNvPicPr>
            <a:picLocks noChangeAspect="1" noChangeArrowheads="1"/>
          </p:cNvPicPr>
          <p:nvPr/>
        </p:nvPicPr>
        <p:blipFill>
          <a:blip r:embed="rId2" cstate="print"/>
          <a:srcRect l="12036" t="32836" r="168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785794"/>
            <a:ext cx="1943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82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1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2066009"/>
      </p:ext>
    </p:extLst>
  </p:cSld>
  <p:clrMapOvr>
    <a:masterClrMapping/>
  </p:clrMapOvr>
  <p:transition spd="med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068" name="Picture 4" descr="http://hdjpg.ru/img/picture/Apr/19/59980845072921617f776fde9a67e081/5.jpg"/>
          <p:cNvPicPr>
            <a:picLocks noChangeAspect="1" noChangeArrowheads="1"/>
          </p:cNvPicPr>
          <p:nvPr/>
        </p:nvPicPr>
        <p:blipFill>
          <a:blip r:embed="rId2" cstate="print"/>
          <a:srcRect l="12036" t="32836" r="168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785794"/>
            <a:ext cx="1943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92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2066009"/>
      </p:ext>
    </p:extLst>
  </p:cSld>
  <p:clrMapOvr>
    <a:masterClrMapping/>
  </p:clrMapOvr>
  <p:transition spd="med"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068" name="Picture 4" descr="http://hdjpg.ru/img/picture/Apr/19/59980845072921617f776fde9a67e081/5.jpg"/>
          <p:cNvPicPr>
            <a:picLocks noChangeAspect="1" noChangeArrowheads="1"/>
          </p:cNvPicPr>
          <p:nvPr/>
        </p:nvPicPr>
        <p:blipFill>
          <a:blip r:embed="rId2" cstate="print"/>
          <a:srcRect l="12036" t="32836" r="168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643050"/>
            <a:ext cx="1943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02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36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2066009"/>
      </p:ext>
    </p:extLst>
  </p:cSld>
  <p:clrMapOvr>
    <a:masterClrMapping/>
  </p:clrMapOvr>
  <p:transition spd="med"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ru-RU" sz="200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85800"/>
            <a:ext cx="91440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Начальный уровень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А)-8,5+(-3)+8,5	                		А)6,2+(-1)+(-6,2)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Б)-12+6+12+(-7)			               Б)23+(-5)+(-23)+3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Средний уровень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В)-6,8+4,23+(-17,21)+(-4,23)+6,8              В)-12,35+(-8,91)+(-13,28)+8,91+12,35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Г)(7,8+(-19,3))+19,3		                Г)(-9,1+5,3)+(-5,3)</a:t>
            </a: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Достаточный уровень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Д)36+(-52)+(-173)+79+185+(-85)               Д)-123+58+(-51)+34+(-126)+118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Е)-1,32+2,41+3,77+(-4,68)+0,59                 Е)-2,43+6,31+(-3,21)+0,49+4,87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>
                <a:latin typeface="Times New Roman" pitchFamily="18" charset="0"/>
                <a:cs typeface="Times New Roman" pitchFamily="18" charset="0"/>
              </a:rPr>
              <a:t>Высокий уровень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19838" name="Object 30"/>
          <p:cNvGraphicFramePr>
            <a:graphicFrameLocks noChangeAspect="1"/>
          </p:cNvGraphicFramePr>
          <p:nvPr/>
        </p:nvGraphicFramePr>
        <p:xfrm>
          <a:off x="838200" y="4953000"/>
          <a:ext cx="27432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166" name="Microsoft Equation 3.0" r:id="rId3" imgW="1549080" imgH="812520" progId="Equation.3">
                  <p:embed/>
                </p:oleObj>
              </mc:Choice>
              <mc:Fallback>
                <p:oleObj name="Microsoft Equation 3.0" r:id="rId3" imgW="154908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53000"/>
                        <a:ext cx="27432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39" name="Object 31"/>
          <p:cNvGraphicFramePr>
            <a:graphicFrameLocks noChangeAspect="1"/>
          </p:cNvGraphicFramePr>
          <p:nvPr/>
        </p:nvGraphicFramePr>
        <p:xfrm>
          <a:off x="5562600" y="4876800"/>
          <a:ext cx="2438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167" name="Microsoft Equation 3.0" r:id="rId5" imgW="1523880" imgH="812520" progId="Equation.3">
                  <p:embed/>
                </p:oleObj>
              </mc:Choice>
              <mc:Fallback>
                <p:oleObj name="Microsoft Equation 3.0" r:id="rId5" imgW="1523880" imgH="8125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876800"/>
                        <a:ext cx="24384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659773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s9.rimg.info/0f94a4ef70a1d04cae12a6bf4e462cc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589240"/>
            <a:ext cx="4286250" cy="952500"/>
          </a:xfrm>
          <a:prstGeom prst="rect">
            <a:avLst/>
          </a:prstGeom>
          <a:noFill/>
        </p:spPr>
      </p:pic>
      <p:pic>
        <p:nvPicPr>
          <p:cNvPr id="4" name="Picture 3" descr="C:\Users\Зема\AppData\Local\Temp\HamsterArc{8b4c8cc4-02b8-456e-a50d-8b6a0eba1706}\Рисунок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0"/>
            <a:ext cx="2843808" cy="30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429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§ 35, № 978, 980 (1–3), 986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692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3101975" y="2147483647"/>
              <a:ext cx="0" cy="0"/>
            </p14:xfrm>
          </p:contentPart>
        </mc:Choice>
        <mc:Fallback xmlns="">
          <p:pic>
            <p:nvPicPr>
              <p:cNvPr id="28692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3101975" y="2147483647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692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44638" y="2147483647"/>
              <a:ext cx="0" cy="0"/>
            </p14:xfrm>
          </p:contentPart>
        </mc:Choice>
        <mc:Fallback xmlns="">
          <p:pic>
            <p:nvPicPr>
              <p:cNvPr id="28692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0344638" y="2147483647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3627992"/>
      </p:ext>
    </p:extLst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03188"/>
            <a:ext cx="8243887" cy="1268412"/>
          </a:xfrm>
        </p:spPr>
        <p:txBody>
          <a:bodyPr anchor="ctr"/>
          <a:lstStyle/>
          <a:p>
            <a:r>
              <a:rPr lang="ru-RU" sz="24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en-US" sz="24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решите примеры, замените ответы буквой, тогда отгадаете слово, записав его в тетради.</a:t>
            </a:r>
          </a:p>
        </p:txBody>
      </p:sp>
      <p:sp>
        <p:nvSpPr>
          <p:cNvPr id="46083" name="Rectangle 24"/>
          <p:cNvSpPr>
            <a:spLocks noChangeArrowheads="1"/>
          </p:cNvSpPr>
          <p:nvPr/>
        </p:nvSpPr>
        <p:spPr bwMode="auto">
          <a:xfrm>
            <a:off x="3348038" y="3357563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i="1">
                <a:latin typeface="Times New Roman" pitchFamily="18" charset="0"/>
                <a:cs typeface="Times New Roman" pitchFamily="18" charset="0"/>
              </a:rPr>
              <a:t>Примеры: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8700" name="Group 156"/>
          <p:cNvGraphicFramePr>
            <a:graphicFrameLocks noGrp="1"/>
          </p:cNvGraphicFramePr>
          <p:nvPr/>
        </p:nvGraphicFramePr>
        <p:xfrm>
          <a:off x="1476375" y="3716338"/>
          <a:ext cx="6189663" cy="2225040"/>
        </p:xfrm>
        <a:graphic>
          <a:graphicData uri="http://schemas.openxmlformats.org/drawingml/2006/table">
            <a:tbl>
              <a:tblPr/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7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1) –10 +(– 5)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2) 8 +(– 9)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3) –7 + 15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4) –5 + 3= 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5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+ (–1)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   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 + (–6)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  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7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– 7+ (– 2)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8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– 0,5 + 0,5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9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– 21 + 17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10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 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+ (– 1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 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087" name="Text Box 38"/>
          <p:cNvSpPr txBox="1">
            <a:spLocks noChangeArrowheads="1"/>
          </p:cNvSpPr>
          <p:nvPr/>
        </p:nvSpPr>
        <p:spPr bwMode="auto">
          <a:xfrm>
            <a:off x="3132138" y="6021388"/>
            <a:ext cx="3673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) 16 + (– 8)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8698" name="Group 154"/>
          <p:cNvGraphicFramePr>
            <a:graphicFrameLocks noGrp="1"/>
          </p:cNvGraphicFramePr>
          <p:nvPr>
            <p:ph idx="4294967295"/>
          </p:nvPr>
        </p:nvGraphicFramePr>
        <p:xfrm>
          <a:off x="971550" y="1628775"/>
          <a:ext cx="7921625" cy="1721485"/>
        </p:xfrm>
        <a:graphic>
          <a:graphicData uri="http://schemas.openxmlformats.org/drawingml/2006/table">
            <a:tbl>
              <a:tblPr/>
              <a:tblGrid>
                <a:gridCol w="87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1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</a:t>
                      </a:r>
                      <a:endParaRPr kumimoji="0" lang="ru-RU" sz="4800" b="1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Р</a:t>
                      </a:r>
                      <a:endParaRPr kumimoji="0" lang="ru-RU" sz="4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</a:t>
                      </a:r>
                      <a:endParaRPr kumimoji="0" lang="ru-RU" sz="4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</a:t>
                      </a:r>
                      <a:endParaRPr kumimoji="0" lang="ru-RU" sz="4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У</a:t>
                      </a:r>
                      <a:endParaRPr kumimoji="0" lang="ru-RU" sz="48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</a:t>
                      </a:r>
                      <a:endParaRPr kumimoji="0" lang="ru-RU" sz="4800" b="1" i="0" u="none" strike="noStrike" cap="none" normalizeH="0" baseline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Г</a:t>
                      </a:r>
                      <a:endParaRPr kumimoji="0" lang="ru-RU" sz="4800" b="1" i="0" u="none" strike="noStrike" cap="none" normalizeH="0" baseline="0">
                        <a:ln>
                          <a:noFill/>
                        </a:ln>
                        <a:solidFill>
                          <a:srgbClr val="33660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   </a:t>
                      </a:r>
                      <a:endParaRPr kumimoji="0" lang="ru-RU" sz="4800" b="1" i="0" u="none" strike="noStrike" cap="none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1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15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-2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4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 9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120" name="Text Box 40"/>
          <p:cNvSpPr txBox="1">
            <a:spLocks noChangeArrowheads="1"/>
          </p:cNvSpPr>
          <p:nvPr/>
        </p:nvSpPr>
        <p:spPr bwMode="auto">
          <a:xfrm>
            <a:off x="685800" y="3810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БРАХМАГУПТА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43887" cy="963612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Брахмагупта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" y="1268412"/>
            <a:ext cx="3733800" cy="4876800"/>
          </a:xfrm>
        </p:spPr>
      </p:pic>
      <p:sp>
        <p:nvSpPr>
          <p:cNvPr id="440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14744" y="785794"/>
            <a:ext cx="5429256" cy="6072206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Индийский математик  </a:t>
            </a:r>
            <a:r>
              <a:rPr lang="ru-RU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Брахмагупта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(7 век)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представлял себе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положительные  числа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как  «имущества»,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отрицательные  числа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как  «долги».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Излагал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правила сложения: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«сумма двух имуществ есть имущество»;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«сумма двух долгов есть долг»;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«сумма имущества и долга равна их разности»</a:t>
            </a:r>
          </a:p>
          <a:p>
            <a:pPr>
              <a:lnSpc>
                <a:spcPct val="9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58" cy="4307"/>
          </a:xfrm>
        </p:grpSpPr>
        <p:sp>
          <p:nvSpPr>
            <p:cNvPr id="110595" name="Rectangle 3"/>
            <p:cNvSpPr>
              <a:spLocks noChangeArrowheads="1"/>
            </p:cNvSpPr>
            <p:nvPr/>
          </p:nvSpPr>
          <p:spPr bwMode="auto">
            <a:xfrm>
              <a:off x="0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9572" name="Object 4"/>
            <p:cNvGraphicFramePr>
              <a:graphicFrameLocks noChangeAspect="1"/>
            </p:cNvGraphicFramePr>
            <p:nvPr/>
          </p:nvGraphicFramePr>
          <p:xfrm>
            <a:off x="1274" y="2290"/>
            <a:ext cx="216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7980" name="Формула" r:id="rId3" imgW="114120" imgH="215640" progId="Equation.3">
                    <p:embed/>
                  </p:oleObj>
                </mc:Choice>
                <mc:Fallback>
                  <p:oleObj name="Формула" r:id="rId3" imgW="114120" imgH="21564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4" y="2290"/>
                          <a:ext cx="216" cy="4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573" name="Text Box 5"/>
            <p:cNvSpPr txBox="1">
              <a:spLocks noChangeArrowheads="1"/>
            </p:cNvSpPr>
            <p:nvPr/>
          </p:nvSpPr>
          <p:spPr bwMode="auto">
            <a:xfrm>
              <a:off x="226" y="2833"/>
              <a:ext cx="18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А) -3</a:t>
              </a:r>
            </a:p>
          </p:txBody>
        </p:sp>
        <p:sp>
          <p:nvSpPr>
            <p:cNvPr id="109574" name="Text Box 6"/>
            <p:cNvSpPr txBox="1">
              <a:spLocks noChangeArrowheads="1"/>
            </p:cNvSpPr>
            <p:nvPr/>
          </p:nvSpPr>
          <p:spPr bwMode="auto">
            <a:xfrm>
              <a:off x="226" y="3287"/>
              <a:ext cx="190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Б) 4</a:t>
              </a:r>
            </a:p>
          </p:txBody>
        </p:sp>
        <p:sp>
          <p:nvSpPr>
            <p:cNvPr id="109575" name="Text Box 7"/>
            <p:cNvSpPr txBox="1">
              <a:spLocks noChangeArrowheads="1"/>
            </p:cNvSpPr>
            <p:nvPr/>
          </p:nvSpPr>
          <p:spPr bwMode="auto">
            <a:xfrm>
              <a:off x="226" y="3740"/>
              <a:ext cx="195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В) -4</a:t>
              </a:r>
            </a:p>
          </p:txBody>
        </p:sp>
        <p:sp>
          <p:nvSpPr>
            <p:cNvPr id="109576" name="Text Box 8"/>
            <p:cNvSpPr txBox="1">
              <a:spLocks noChangeArrowheads="1"/>
            </p:cNvSpPr>
            <p:nvPr/>
          </p:nvSpPr>
          <p:spPr bwMode="auto">
            <a:xfrm>
              <a:off x="113" y="2387"/>
              <a:ext cx="318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879" y="0"/>
              <a:ext cx="2879" cy="4307"/>
              <a:chOff x="2879" y="0"/>
              <a:chExt cx="2879" cy="4307"/>
            </a:xfrm>
          </p:grpSpPr>
          <p:sp>
            <p:nvSpPr>
              <p:cNvPr id="110602" name="Rectangle 10"/>
              <p:cNvSpPr>
                <a:spLocks noChangeArrowheads="1"/>
              </p:cNvSpPr>
              <p:nvPr/>
            </p:nvSpPr>
            <p:spPr bwMode="auto">
              <a:xfrm>
                <a:off x="2879" y="0"/>
                <a:ext cx="2879" cy="2154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bg1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09579" name="Object 11"/>
              <p:cNvGraphicFramePr>
                <a:graphicFrameLocks noChangeAspect="1"/>
              </p:cNvGraphicFramePr>
              <p:nvPr/>
            </p:nvGraphicFramePr>
            <p:xfrm>
              <a:off x="4044" y="24"/>
              <a:ext cx="218" cy="4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27981" name="Формула" r:id="rId5" imgW="114120" imgH="215640" progId="Equation.3">
                      <p:embed/>
                    </p:oleObj>
                  </mc:Choice>
                  <mc:Fallback>
                    <p:oleObj name="Формула" r:id="rId5" imgW="114120" imgH="21564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44" y="24"/>
                            <a:ext cx="218" cy="40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9580" name="Text Box 12"/>
              <p:cNvSpPr txBox="1">
                <a:spLocks noChangeArrowheads="1"/>
              </p:cNvSpPr>
              <p:nvPr/>
            </p:nvSpPr>
            <p:spPr bwMode="auto">
              <a:xfrm>
                <a:off x="3173" y="680"/>
                <a:ext cx="1860" cy="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А) чисел с разными      знаками</a:t>
                </a:r>
              </a:p>
              <a:p>
                <a:pPr>
                  <a:spcBef>
                    <a:spcPct val="50000"/>
                  </a:spcBef>
                </a:pPr>
                <a:endParaRPr lang="ru-RU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581" name="Text Box 13"/>
              <p:cNvSpPr txBox="1">
                <a:spLocks noChangeArrowheads="1"/>
              </p:cNvSpPr>
              <p:nvPr/>
            </p:nvSpPr>
            <p:spPr bwMode="auto">
              <a:xfrm>
                <a:off x="3173" y="1133"/>
                <a:ext cx="1905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Б) отрицательных чисел</a:t>
                </a:r>
              </a:p>
            </p:txBody>
          </p:sp>
          <p:sp>
            <p:nvSpPr>
              <p:cNvPr id="109582" name="Text Box 14"/>
              <p:cNvSpPr txBox="1">
                <a:spLocks noChangeArrowheads="1"/>
              </p:cNvSpPr>
              <p:nvPr/>
            </p:nvSpPr>
            <p:spPr bwMode="auto">
              <a:xfrm>
                <a:off x="3173" y="1586"/>
                <a:ext cx="1950" cy="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>
                    <a:latin typeface="Times New Roman" pitchFamily="18" charset="0"/>
                    <a:cs typeface="Times New Roman" pitchFamily="18" charset="0"/>
                  </a:rPr>
                  <a:t>В) положительных чисел </a:t>
                </a:r>
              </a:p>
            </p:txBody>
          </p:sp>
          <p:sp>
            <p:nvSpPr>
              <p:cNvPr id="109583" name="Text Box 15"/>
              <p:cNvSpPr txBox="1">
                <a:spLocks noChangeArrowheads="1"/>
              </p:cNvSpPr>
              <p:nvPr/>
            </p:nvSpPr>
            <p:spPr bwMode="auto">
              <a:xfrm>
                <a:off x="3061" y="73"/>
                <a:ext cx="362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2879" y="2153"/>
                <a:ext cx="2879" cy="2154"/>
                <a:chOff x="2879" y="2153"/>
                <a:chExt cx="2879" cy="2154"/>
              </a:xfrm>
            </p:grpSpPr>
            <p:sp>
              <p:nvSpPr>
                <p:cNvPr id="110609" name="Rectangle 17"/>
                <p:cNvSpPr>
                  <a:spLocks noChangeArrowheads="1"/>
                </p:cNvSpPr>
                <p:nvPr/>
              </p:nvSpPr>
              <p:spPr bwMode="auto">
                <a:xfrm>
                  <a:off x="2879" y="2153"/>
                  <a:ext cx="2879" cy="215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109586" name="Object 18"/>
                <p:cNvGraphicFramePr>
                  <a:graphicFrameLocks noChangeAspect="1"/>
                </p:cNvGraphicFramePr>
                <p:nvPr/>
              </p:nvGraphicFramePr>
              <p:xfrm>
                <a:off x="4167" y="2253"/>
                <a:ext cx="261" cy="4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27982" name="Формула" r:id="rId6" imgW="114120" imgH="215640" progId="Equation.3">
                        <p:embed/>
                      </p:oleObj>
                    </mc:Choice>
                    <mc:Fallback>
                      <p:oleObj name="Формула" r:id="rId6" imgW="114120" imgH="215640" progId="Equation.3">
                        <p:embed/>
                        <p:pic>
                          <p:nvPicPr>
                            <p:cNvPr id="0" name="Object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67" y="2253"/>
                              <a:ext cx="261" cy="48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95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173" y="2833"/>
                  <a:ext cx="1860" cy="4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000">
                      <a:latin typeface="Times New Roman" pitchFamily="18" charset="0"/>
                      <a:cs typeface="Times New Roman" pitchFamily="18" charset="0"/>
                    </a:rPr>
                    <a:t>А) положительному числу</a:t>
                  </a:r>
                </a:p>
              </p:txBody>
            </p:sp>
            <p:sp>
              <p:nvSpPr>
                <p:cNvPr id="10958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173" y="3287"/>
                  <a:ext cx="1905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000">
                      <a:latin typeface="Times New Roman" pitchFamily="18" charset="0"/>
                      <a:cs typeface="Times New Roman" pitchFamily="18" charset="0"/>
                    </a:rPr>
                    <a:t>Б) отрицательному числу</a:t>
                  </a:r>
                </a:p>
              </p:txBody>
            </p:sp>
            <p:sp>
              <p:nvSpPr>
                <p:cNvPr id="10958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173" y="3740"/>
                  <a:ext cx="1950" cy="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000">
                      <a:latin typeface="Times New Roman" pitchFamily="18" charset="0"/>
                      <a:cs typeface="Times New Roman" pitchFamily="18" charset="0"/>
                    </a:rPr>
                    <a:t>В)</a:t>
                  </a:r>
                </a:p>
              </p:txBody>
            </p:sp>
            <p:sp>
              <p:nvSpPr>
                <p:cNvPr id="10959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515" y="2387"/>
                  <a:ext cx="317" cy="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ru-RU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09591" name="Text Box 37"/>
          <p:cNvSpPr txBox="1">
            <a:spLocks noChangeArrowheads="1"/>
          </p:cNvSpPr>
          <p:nvPr/>
        </p:nvSpPr>
        <p:spPr bwMode="auto">
          <a:xfrm>
            <a:off x="4643438" y="188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92" name="Text Box 39"/>
          <p:cNvSpPr txBox="1">
            <a:spLocks noChangeArrowheads="1"/>
          </p:cNvSpPr>
          <p:nvPr/>
        </p:nvSpPr>
        <p:spPr bwMode="auto">
          <a:xfrm>
            <a:off x="4643438" y="139700"/>
            <a:ext cx="3392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3) Модули вычитаются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при сложении двух…</a:t>
            </a: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0" y="0"/>
            <a:ext cx="4570413" cy="3419475"/>
            <a:chOff x="2879" y="2153"/>
            <a:chExt cx="2879" cy="2154"/>
          </a:xfrm>
        </p:grpSpPr>
        <p:sp>
          <p:nvSpPr>
            <p:cNvPr id="110642" name="Rectangle 50"/>
            <p:cNvSpPr>
              <a:spLocks noChangeArrowheads="1"/>
            </p:cNvSpPr>
            <p:nvPr/>
          </p:nvSpPr>
          <p:spPr bwMode="auto">
            <a:xfrm>
              <a:off x="2879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9595" name="Object 51"/>
            <p:cNvGraphicFramePr>
              <a:graphicFrameLocks noChangeAspect="1"/>
            </p:cNvGraphicFramePr>
            <p:nvPr/>
          </p:nvGraphicFramePr>
          <p:xfrm>
            <a:off x="4167" y="2253"/>
            <a:ext cx="261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7983" name="Формула" r:id="rId7" imgW="114120" imgH="215640" progId="Equation.3">
                    <p:embed/>
                  </p:oleObj>
                </mc:Choice>
                <mc:Fallback>
                  <p:oleObj name="Формула" r:id="rId7" imgW="114120" imgH="215640" progId="Equation.3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7" y="2253"/>
                          <a:ext cx="261" cy="4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596" name="Text Box 52"/>
            <p:cNvSpPr txBox="1">
              <a:spLocks noChangeArrowheads="1"/>
            </p:cNvSpPr>
            <p:nvPr/>
          </p:nvSpPr>
          <p:spPr bwMode="auto">
            <a:xfrm>
              <a:off x="3173" y="2833"/>
              <a:ext cx="18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  <a:hlinkClick r:id="rId8" action="ppaction://hlinksldjump"/>
                </a:rPr>
                <a:t>А) </a:t>
              </a: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положительному числу </a:t>
              </a:r>
            </a:p>
          </p:txBody>
        </p:sp>
        <p:sp>
          <p:nvSpPr>
            <p:cNvPr id="109597" name="Text Box 53"/>
            <p:cNvSpPr txBox="1">
              <a:spLocks noChangeArrowheads="1"/>
            </p:cNvSpPr>
            <p:nvPr/>
          </p:nvSpPr>
          <p:spPr bwMode="auto">
            <a:xfrm>
              <a:off x="3173" y="3287"/>
              <a:ext cx="19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solidFill>
                    <a:srgbClr val="CC3399"/>
                  </a:solidFill>
                  <a:latin typeface="Times New Roman" pitchFamily="18" charset="0"/>
                  <a:cs typeface="Times New Roman" pitchFamily="18" charset="0"/>
                  <a:hlinkClick r:id="rId8" action="ppaction://hlinksldjump"/>
                </a:rPr>
                <a:t>Б)</a:t>
              </a:r>
              <a:r>
                <a:rPr lang="ru-RU" sz="2000">
                  <a:latin typeface="Times New Roman" pitchFamily="18" charset="0"/>
                  <a:cs typeface="Times New Roman" pitchFamily="18" charset="0"/>
                  <a:hlinkClick r:id="rId8" action="ppaction://hlinksldjump"/>
                </a:rPr>
                <a:t> </a:t>
              </a: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отрицательному числу</a:t>
              </a:r>
            </a:p>
          </p:txBody>
        </p:sp>
        <p:sp>
          <p:nvSpPr>
            <p:cNvPr id="109598" name="Text Box 5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173" y="3740"/>
              <a:ext cx="195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  <a:hlinkClick r:id="rId9" action="ppaction://hlinksldjump"/>
                </a:rPr>
                <a:t>В) </a:t>
              </a: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Положительному или отрицательному числу.</a:t>
              </a:r>
            </a:p>
          </p:txBody>
        </p:sp>
        <p:sp>
          <p:nvSpPr>
            <p:cNvPr id="109599" name="Text Box 55"/>
            <p:cNvSpPr txBox="1">
              <a:spLocks noChangeArrowheads="1"/>
            </p:cNvSpPr>
            <p:nvPr/>
          </p:nvSpPr>
          <p:spPr bwMode="auto">
            <a:xfrm>
              <a:off x="3515" y="2387"/>
              <a:ext cx="3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4572000" y="3429000"/>
            <a:ext cx="9144000" cy="3429000"/>
            <a:chOff x="0" y="0"/>
            <a:chExt cx="5760" cy="2154"/>
          </a:xfrm>
        </p:grpSpPr>
        <p:sp>
          <p:nvSpPr>
            <p:cNvPr id="110649" name="Rectangle 57"/>
            <p:cNvSpPr>
              <a:spLocks noChangeArrowheads="1"/>
            </p:cNvSpPr>
            <p:nvPr/>
          </p:nvSpPr>
          <p:spPr bwMode="auto">
            <a:xfrm>
              <a:off x="0" y="0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0" y="45"/>
              <a:ext cx="5760" cy="2040"/>
              <a:chOff x="0" y="45"/>
              <a:chExt cx="5760" cy="2040"/>
            </a:xfrm>
          </p:grpSpPr>
          <p:graphicFrame>
            <p:nvGraphicFramePr>
              <p:cNvPr id="109603" name="Object 59"/>
              <p:cNvGraphicFramePr>
                <a:graphicFrameLocks noChangeAspect="1"/>
              </p:cNvGraphicFramePr>
              <p:nvPr/>
            </p:nvGraphicFramePr>
            <p:xfrm>
              <a:off x="1222" y="45"/>
              <a:ext cx="254" cy="4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27984" name="Формула" r:id="rId10" imgW="114120" imgH="215640" progId="Equation.3">
                      <p:embed/>
                    </p:oleObj>
                  </mc:Choice>
                  <mc:Fallback>
                    <p:oleObj name="Формула" r:id="rId10" imgW="114120" imgH="215640" progId="Equation.3">
                      <p:embed/>
                      <p:pic>
                        <p:nvPicPr>
                          <p:cNvPr id="0" name="Object 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22" y="45"/>
                            <a:ext cx="254" cy="47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9604" name="Rectangle 60"/>
              <p:cNvSpPr>
                <a:spLocks noChangeArrowheads="1"/>
              </p:cNvSpPr>
              <p:nvPr/>
            </p:nvSpPr>
            <p:spPr bwMode="auto">
              <a:xfrm>
                <a:off x="0" y="2085"/>
                <a:ext cx="576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9605" name="Text Box 61"/>
              <p:cNvSpPr txBox="1">
                <a:spLocks noChangeArrowheads="1"/>
              </p:cNvSpPr>
              <p:nvPr/>
            </p:nvSpPr>
            <p:spPr bwMode="auto">
              <a:xfrm>
                <a:off x="226" y="652"/>
                <a:ext cx="1860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>
                    <a:latin typeface="Arial" charset="0"/>
                    <a:hlinkClick r:id="" action="ppaction://hlinkshowjump?jump=nextslide"/>
                  </a:rPr>
                  <a:t>А) </a:t>
                </a:r>
                <a:r>
                  <a:rPr lang="ru-RU" sz="2000">
                    <a:latin typeface="Arial" charset="0"/>
                  </a:rPr>
                  <a:t>10</a:t>
                </a:r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9606" name="Text Box 62"/>
              <p:cNvSpPr txBox="1">
                <a:spLocks noChangeArrowheads="1"/>
              </p:cNvSpPr>
              <p:nvPr/>
            </p:nvSpPr>
            <p:spPr bwMode="auto">
              <a:xfrm>
                <a:off x="226" y="1086"/>
                <a:ext cx="190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>
                    <a:latin typeface="Arial" charset="0"/>
                    <a:hlinkClick r:id="" action="ppaction://hlinkshowjump?jump=nextslide"/>
                  </a:rPr>
                  <a:t>Б) </a:t>
                </a:r>
                <a:r>
                  <a:rPr lang="ru-RU" sz="2000">
                    <a:latin typeface="Arial" charset="0"/>
                  </a:rPr>
                  <a:t>-1,4</a:t>
                </a:r>
              </a:p>
            </p:txBody>
          </p:sp>
          <p:sp>
            <p:nvSpPr>
              <p:cNvPr id="109607" name="Text Box 63"/>
              <p:cNvSpPr txBox="1">
                <a:spLocks noChangeArrowheads="1"/>
              </p:cNvSpPr>
              <p:nvPr/>
            </p:nvSpPr>
            <p:spPr bwMode="auto">
              <a:xfrm>
                <a:off x="226" y="1520"/>
                <a:ext cx="1950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>
                    <a:latin typeface="Arial" charset="0"/>
                    <a:hlinkClick r:id="rId11" action="ppaction://hlinksldjump"/>
                  </a:rPr>
                  <a:t>В</a:t>
                </a:r>
                <a:r>
                  <a:rPr lang="ru-RU" sz="1800">
                    <a:latin typeface="Arial" charset="0"/>
                  </a:rPr>
                  <a:t>) </a:t>
                </a:r>
                <a:r>
                  <a:rPr lang="ru-RU" sz="2000">
                    <a:latin typeface="Arial" charset="0"/>
                  </a:rPr>
                  <a:t>1,4</a:t>
                </a:r>
                <a:endParaRPr lang="en-US" sz="20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9608" name="Text Box 64"/>
              <p:cNvSpPr txBox="1">
                <a:spLocks noChangeArrowheads="1"/>
              </p:cNvSpPr>
              <p:nvPr/>
            </p:nvSpPr>
            <p:spPr bwMode="auto">
              <a:xfrm>
                <a:off x="567" y="114"/>
                <a:ext cx="362" cy="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sz="2400">
                  <a:latin typeface="Arial" charset="0"/>
                </a:endParaRPr>
              </a:p>
            </p:txBody>
          </p:sp>
        </p:grpSp>
      </p:grpSp>
      <p:sp>
        <p:nvSpPr>
          <p:cNvPr id="109609" name="Text Box 65"/>
          <p:cNvSpPr txBox="1">
            <a:spLocks noChangeArrowheads="1"/>
          </p:cNvSpPr>
          <p:nvPr/>
        </p:nvSpPr>
        <p:spPr bwMode="auto">
          <a:xfrm>
            <a:off x="4859338" y="3644900"/>
            <a:ext cx="3662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1) Выполни действие: 5,7+(-4,3)</a:t>
            </a:r>
          </a:p>
        </p:txBody>
      </p:sp>
      <p:sp>
        <p:nvSpPr>
          <p:cNvPr id="109610" name="Text Box 66"/>
          <p:cNvSpPr txBox="1">
            <a:spLocks noChangeArrowheads="1"/>
          </p:cNvSpPr>
          <p:nvPr/>
        </p:nvSpPr>
        <p:spPr bwMode="auto">
          <a:xfrm>
            <a:off x="107950" y="211138"/>
            <a:ext cx="4407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1) Сумма двух чисел с разными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знаками равна…</a:t>
            </a:r>
          </a:p>
        </p:txBody>
      </p:sp>
      <p:sp>
        <p:nvSpPr>
          <p:cNvPr id="109611" name="Text Box 67"/>
          <p:cNvSpPr txBox="1">
            <a:spLocks noChangeArrowheads="1"/>
          </p:cNvSpPr>
          <p:nvPr/>
        </p:nvSpPr>
        <p:spPr bwMode="auto">
          <a:xfrm>
            <a:off x="107950" y="3595688"/>
            <a:ext cx="39898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2) Найти сумму двух чисел: 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-3,5+(-0,5)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33337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33099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33289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3438525"/>
            <a:ext cx="4570413" cy="3419475"/>
            <a:chOff x="0" y="2153"/>
            <a:chExt cx="2879" cy="2154"/>
          </a:xfrm>
        </p:grpSpPr>
        <p:sp>
          <p:nvSpPr>
            <p:cNvPr id="112647" name="Rectangle 7"/>
            <p:cNvSpPr>
              <a:spLocks noChangeArrowheads="1"/>
            </p:cNvSpPr>
            <p:nvPr/>
          </p:nvSpPr>
          <p:spPr bwMode="auto">
            <a:xfrm>
              <a:off x="0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1623" name="Object 8"/>
            <p:cNvGraphicFramePr>
              <a:graphicFrameLocks noChangeAspect="1"/>
            </p:cNvGraphicFramePr>
            <p:nvPr/>
          </p:nvGraphicFramePr>
          <p:xfrm>
            <a:off x="1273" y="2290"/>
            <a:ext cx="217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9000" name="Формула" r:id="rId3" imgW="114120" imgH="215640" progId="Equation.3">
                    <p:embed/>
                  </p:oleObj>
                </mc:Choice>
                <mc:Fallback>
                  <p:oleObj name="Формула" r:id="rId3" imgW="114120" imgH="215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3" y="2290"/>
                          <a:ext cx="217" cy="4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24" name="Text Box 9"/>
            <p:cNvSpPr txBox="1">
              <a:spLocks noChangeArrowheads="1"/>
            </p:cNvSpPr>
            <p:nvPr/>
          </p:nvSpPr>
          <p:spPr bwMode="auto">
            <a:xfrm>
              <a:off x="226" y="2833"/>
              <a:ext cx="18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А) -3</a:t>
              </a:r>
            </a:p>
          </p:txBody>
        </p:sp>
        <p:sp>
          <p:nvSpPr>
            <p:cNvPr id="111625" name="Text Box 10"/>
            <p:cNvSpPr txBox="1">
              <a:spLocks noChangeArrowheads="1"/>
            </p:cNvSpPr>
            <p:nvPr/>
          </p:nvSpPr>
          <p:spPr bwMode="auto">
            <a:xfrm>
              <a:off x="226" y="3287"/>
              <a:ext cx="1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Б) 4</a:t>
              </a:r>
            </a:p>
          </p:txBody>
        </p:sp>
        <p:sp>
          <p:nvSpPr>
            <p:cNvPr id="111626" name="Text Box 11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26" y="3740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latin typeface="Times New Roman" pitchFamily="18" charset="0"/>
                  <a:cs typeface="Times New Roman" pitchFamily="18" charset="0"/>
                </a:rPr>
                <a:t>В)</a:t>
              </a:r>
              <a:r>
                <a:rPr lang="ru-RU" sz="1800">
                  <a:latin typeface="Times New Roman" pitchFamily="18" charset="0"/>
                  <a:cs typeface="Times New Roman" pitchFamily="18" charset="0"/>
                  <a:hlinkClick r:id="rId6" action="ppaction://hlinksldjump"/>
                </a:rPr>
                <a:t> </a:t>
              </a: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-4</a:t>
              </a:r>
            </a:p>
          </p:txBody>
        </p:sp>
        <p:sp>
          <p:nvSpPr>
            <p:cNvPr id="111627" name="Text Box 12"/>
            <p:cNvSpPr txBox="1">
              <a:spLocks noChangeArrowheads="1"/>
            </p:cNvSpPr>
            <p:nvPr/>
          </p:nvSpPr>
          <p:spPr bwMode="auto">
            <a:xfrm>
              <a:off x="113" y="2387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70413" y="0"/>
            <a:ext cx="4570412" cy="3419475"/>
            <a:chOff x="2879" y="0"/>
            <a:chExt cx="2879" cy="2154"/>
          </a:xfrm>
        </p:grpSpPr>
        <p:sp>
          <p:nvSpPr>
            <p:cNvPr id="112654" name="Rectangle 14"/>
            <p:cNvSpPr>
              <a:spLocks noChangeArrowheads="1"/>
            </p:cNvSpPr>
            <p:nvPr/>
          </p:nvSpPr>
          <p:spPr bwMode="auto">
            <a:xfrm>
              <a:off x="2879" y="0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1630" name="Object 15"/>
            <p:cNvGraphicFramePr>
              <a:graphicFrameLocks noChangeAspect="1"/>
            </p:cNvGraphicFramePr>
            <p:nvPr/>
          </p:nvGraphicFramePr>
          <p:xfrm>
            <a:off x="4043" y="24"/>
            <a:ext cx="218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9001" name="Формула" r:id="rId7" imgW="114120" imgH="215640" progId="Equation.3">
                    <p:embed/>
                  </p:oleObj>
                </mc:Choice>
                <mc:Fallback>
                  <p:oleObj name="Формула" r:id="rId7" imgW="114120" imgH="2156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3" y="24"/>
                          <a:ext cx="218" cy="4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31" name="Text Box 16"/>
            <p:cNvSpPr txBox="1">
              <a:spLocks noChangeArrowheads="1"/>
            </p:cNvSpPr>
            <p:nvPr/>
          </p:nvSpPr>
          <p:spPr bwMode="auto">
            <a:xfrm>
              <a:off x="3173" y="680"/>
              <a:ext cx="18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А) чисел с разными знаками</a:t>
              </a:r>
            </a:p>
          </p:txBody>
        </p:sp>
        <p:sp>
          <p:nvSpPr>
            <p:cNvPr id="111632" name="Text Box 17"/>
            <p:cNvSpPr txBox="1">
              <a:spLocks noChangeArrowheads="1"/>
            </p:cNvSpPr>
            <p:nvPr/>
          </p:nvSpPr>
          <p:spPr bwMode="auto">
            <a:xfrm>
              <a:off x="3173" y="1133"/>
              <a:ext cx="19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Б) отрицательных чисел</a:t>
              </a:r>
            </a:p>
          </p:txBody>
        </p:sp>
        <p:sp>
          <p:nvSpPr>
            <p:cNvPr id="111633" name="Text Box 18"/>
            <p:cNvSpPr txBox="1">
              <a:spLocks noChangeArrowheads="1"/>
            </p:cNvSpPr>
            <p:nvPr/>
          </p:nvSpPr>
          <p:spPr bwMode="auto">
            <a:xfrm>
              <a:off x="3173" y="1586"/>
              <a:ext cx="195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В) положительных чисел </a:t>
              </a:r>
            </a:p>
          </p:txBody>
        </p:sp>
        <p:sp>
          <p:nvSpPr>
            <p:cNvPr id="111634" name="Text Box 19"/>
            <p:cNvSpPr txBox="1">
              <a:spLocks noChangeArrowheads="1"/>
            </p:cNvSpPr>
            <p:nvPr/>
          </p:nvSpPr>
          <p:spPr bwMode="auto">
            <a:xfrm>
              <a:off x="3061" y="73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573588" y="3438525"/>
            <a:ext cx="4570412" cy="3419475"/>
            <a:chOff x="2879" y="2153"/>
            <a:chExt cx="2879" cy="2154"/>
          </a:xfrm>
        </p:grpSpPr>
        <p:sp>
          <p:nvSpPr>
            <p:cNvPr id="112661" name="Rectangle 21"/>
            <p:cNvSpPr>
              <a:spLocks noChangeArrowheads="1"/>
            </p:cNvSpPr>
            <p:nvPr/>
          </p:nvSpPr>
          <p:spPr bwMode="auto">
            <a:xfrm>
              <a:off x="2879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1637" name="Object 22"/>
            <p:cNvGraphicFramePr>
              <a:graphicFrameLocks noChangeAspect="1"/>
            </p:cNvGraphicFramePr>
            <p:nvPr/>
          </p:nvGraphicFramePr>
          <p:xfrm>
            <a:off x="4167" y="2253"/>
            <a:ext cx="261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9002" name="Формула" r:id="rId8" imgW="114120" imgH="215640" progId="Equation.3">
                    <p:embed/>
                  </p:oleObj>
                </mc:Choice>
                <mc:Fallback>
                  <p:oleObj name="Формула" r:id="rId8" imgW="114120" imgH="21564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7" y="2253"/>
                          <a:ext cx="261" cy="4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38" name="Text Box 23"/>
            <p:cNvSpPr txBox="1">
              <a:spLocks noChangeArrowheads="1"/>
            </p:cNvSpPr>
            <p:nvPr/>
          </p:nvSpPr>
          <p:spPr bwMode="auto">
            <a:xfrm>
              <a:off x="3173" y="2833"/>
              <a:ext cx="18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А) 10</a:t>
              </a:r>
            </a:p>
          </p:txBody>
        </p:sp>
        <p:sp>
          <p:nvSpPr>
            <p:cNvPr id="111639" name="Text Box 24"/>
            <p:cNvSpPr txBox="1">
              <a:spLocks noChangeArrowheads="1"/>
            </p:cNvSpPr>
            <p:nvPr/>
          </p:nvSpPr>
          <p:spPr bwMode="auto">
            <a:xfrm>
              <a:off x="3173" y="3287"/>
              <a:ext cx="1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Б) 1,4</a:t>
              </a:r>
            </a:p>
          </p:txBody>
        </p:sp>
        <p:sp>
          <p:nvSpPr>
            <p:cNvPr id="111640" name="Text Box 25"/>
            <p:cNvSpPr txBox="1">
              <a:spLocks noChangeArrowheads="1"/>
            </p:cNvSpPr>
            <p:nvPr/>
          </p:nvSpPr>
          <p:spPr bwMode="auto">
            <a:xfrm>
              <a:off x="3173" y="3740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В) -1,4</a:t>
              </a:r>
            </a:p>
          </p:txBody>
        </p:sp>
        <p:sp>
          <p:nvSpPr>
            <p:cNvPr id="111641" name="Text Box 26"/>
            <p:cNvSpPr txBox="1">
              <a:spLocks noChangeArrowheads="1"/>
            </p:cNvSpPr>
            <p:nvPr/>
          </p:nvSpPr>
          <p:spPr bwMode="auto">
            <a:xfrm>
              <a:off x="3515" y="2387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1642" name="Text Box 30"/>
          <p:cNvSpPr txBox="1">
            <a:spLocks noChangeArrowheads="1"/>
          </p:cNvSpPr>
          <p:nvPr/>
        </p:nvSpPr>
        <p:spPr bwMode="auto">
          <a:xfrm>
            <a:off x="107950" y="3595688"/>
            <a:ext cx="3912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2) Найти сумму двух чисел: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-3,5+(-0,5)</a:t>
            </a:r>
          </a:p>
        </p:txBody>
      </p:sp>
      <p:sp>
        <p:nvSpPr>
          <p:cNvPr id="111643" name="Text Box 31"/>
          <p:cNvSpPr txBox="1">
            <a:spLocks noChangeArrowheads="1"/>
          </p:cNvSpPr>
          <p:nvPr/>
        </p:nvSpPr>
        <p:spPr bwMode="auto">
          <a:xfrm>
            <a:off x="4643438" y="139700"/>
            <a:ext cx="3392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3) Модули вычитаются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при сложении двух…</a:t>
            </a:r>
          </a:p>
        </p:txBody>
      </p:sp>
      <p:sp>
        <p:nvSpPr>
          <p:cNvPr id="111644" name="Text Box 33"/>
          <p:cNvSpPr txBox="1">
            <a:spLocks noChangeArrowheads="1"/>
          </p:cNvSpPr>
          <p:nvPr/>
        </p:nvSpPr>
        <p:spPr bwMode="auto">
          <a:xfrm>
            <a:off x="4859338" y="3644900"/>
            <a:ext cx="3662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4) Выполни действие: 5,7+(-4,3)</a:t>
            </a:r>
          </a:p>
        </p:txBody>
      </p:sp>
      <p:pic>
        <p:nvPicPr>
          <p:cNvPr id="111645" name="Picture 2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572000" cy="343058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33337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33099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33289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3438525"/>
            <a:ext cx="4570413" cy="3419475"/>
            <a:chOff x="0" y="2153"/>
            <a:chExt cx="2879" cy="2154"/>
          </a:xfrm>
        </p:grpSpPr>
        <p:sp>
          <p:nvSpPr>
            <p:cNvPr id="112647" name="Rectangle 7"/>
            <p:cNvSpPr>
              <a:spLocks noChangeArrowheads="1"/>
            </p:cNvSpPr>
            <p:nvPr/>
          </p:nvSpPr>
          <p:spPr bwMode="auto">
            <a:xfrm>
              <a:off x="0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3671" name="Object 8"/>
            <p:cNvGraphicFramePr>
              <a:graphicFrameLocks noChangeAspect="1"/>
            </p:cNvGraphicFramePr>
            <p:nvPr/>
          </p:nvGraphicFramePr>
          <p:xfrm>
            <a:off x="1273" y="2290"/>
            <a:ext cx="217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024" name="Формула" r:id="rId3" imgW="114120" imgH="215640" progId="Equation.3">
                    <p:embed/>
                  </p:oleObj>
                </mc:Choice>
                <mc:Fallback>
                  <p:oleObj name="Формула" r:id="rId3" imgW="114120" imgH="215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3" y="2290"/>
                          <a:ext cx="217" cy="4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72" name="Text Box 9"/>
            <p:cNvSpPr txBox="1">
              <a:spLocks noChangeArrowheads="1"/>
            </p:cNvSpPr>
            <p:nvPr/>
          </p:nvSpPr>
          <p:spPr bwMode="auto">
            <a:xfrm>
              <a:off x="226" y="2833"/>
              <a:ext cx="18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latin typeface="Times New Roman" pitchFamily="18" charset="0"/>
                  <a:cs typeface="Times New Roman" pitchFamily="18" charset="0"/>
                  <a:hlinkClick r:id="" action="ppaction://hlinkshowjump?jump=nextslide"/>
                </a:rPr>
                <a:t>А) </a:t>
              </a: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-3</a:t>
              </a:r>
            </a:p>
          </p:txBody>
        </p:sp>
        <p:sp>
          <p:nvSpPr>
            <p:cNvPr id="113673" name="Text Box 10"/>
            <p:cNvSpPr txBox="1">
              <a:spLocks noChangeArrowheads="1"/>
            </p:cNvSpPr>
            <p:nvPr/>
          </p:nvSpPr>
          <p:spPr bwMode="auto">
            <a:xfrm>
              <a:off x="226" y="3287"/>
              <a:ext cx="1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latin typeface="Times New Roman" pitchFamily="18" charset="0"/>
                  <a:cs typeface="Times New Roman" pitchFamily="18" charset="0"/>
                  <a:hlinkClick r:id="" action="ppaction://hlinkshowjump?jump=nextslide"/>
                </a:rPr>
                <a:t>Б) </a:t>
              </a: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13674" name="Text Box 11"/>
            <p:cNvSpPr txBox="1">
              <a:spLocks noChangeArrowheads="1"/>
            </p:cNvSpPr>
            <p:nvPr/>
          </p:nvSpPr>
          <p:spPr bwMode="auto">
            <a:xfrm>
              <a:off x="226" y="3740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latin typeface="Times New Roman" pitchFamily="18" charset="0"/>
                  <a:cs typeface="Times New Roman" pitchFamily="18" charset="0"/>
                  <a:hlinkClick r:id="rId5" action="ppaction://hlinksldjump"/>
                </a:rPr>
                <a:t>В</a:t>
              </a:r>
              <a:r>
                <a:rPr lang="ru-RU" sz="1800">
                  <a:latin typeface="Times New Roman" pitchFamily="18" charset="0"/>
                  <a:cs typeface="Times New Roman" pitchFamily="18" charset="0"/>
                  <a:hlinkClick r:id="rId6" action="ppaction://hlinksldjump"/>
                </a:rPr>
                <a:t>) </a:t>
              </a: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-4</a:t>
              </a:r>
            </a:p>
          </p:txBody>
        </p:sp>
        <p:sp>
          <p:nvSpPr>
            <p:cNvPr id="113675" name="Text Box 12"/>
            <p:cNvSpPr txBox="1">
              <a:spLocks noChangeArrowheads="1"/>
            </p:cNvSpPr>
            <p:nvPr/>
          </p:nvSpPr>
          <p:spPr bwMode="auto">
            <a:xfrm>
              <a:off x="113" y="2387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70413" y="0"/>
            <a:ext cx="4570412" cy="3419475"/>
            <a:chOff x="2879" y="0"/>
            <a:chExt cx="2879" cy="2154"/>
          </a:xfrm>
        </p:grpSpPr>
        <p:sp>
          <p:nvSpPr>
            <p:cNvPr id="112654" name="Rectangle 14"/>
            <p:cNvSpPr>
              <a:spLocks noChangeArrowheads="1"/>
            </p:cNvSpPr>
            <p:nvPr/>
          </p:nvSpPr>
          <p:spPr bwMode="auto">
            <a:xfrm>
              <a:off x="2879" y="0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3678" name="Object 15"/>
            <p:cNvGraphicFramePr>
              <a:graphicFrameLocks noChangeAspect="1"/>
            </p:cNvGraphicFramePr>
            <p:nvPr/>
          </p:nvGraphicFramePr>
          <p:xfrm>
            <a:off x="4043" y="24"/>
            <a:ext cx="218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025" name="Формула" r:id="rId7" imgW="114120" imgH="215640" progId="Equation.3">
                    <p:embed/>
                  </p:oleObj>
                </mc:Choice>
                <mc:Fallback>
                  <p:oleObj name="Формула" r:id="rId7" imgW="114120" imgH="2156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3" y="24"/>
                          <a:ext cx="218" cy="4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79" name="Text Box 16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173" y="680"/>
              <a:ext cx="18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solidFill>
                    <a:srgbClr val="FF66FF"/>
                  </a:solidFill>
                  <a:latin typeface="Times New Roman" pitchFamily="18" charset="0"/>
                  <a:cs typeface="Times New Roman" pitchFamily="18" charset="0"/>
                </a:rPr>
                <a:t>А)</a:t>
              </a: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 чисел с разными знаками</a:t>
              </a:r>
            </a:p>
          </p:txBody>
        </p:sp>
        <p:sp>
          <p:nvSpPr>
            <p:cNvPr id="113680" name="Text Box 17"/>
            <p:cNvSpPr txBox="1">
              <a:spLocks noChangeArrowheads="1"/>
            </p:cNvSpPr>
            <p:nvPr/>
          </p:nvSpPr>
          <p:spPr bwMode="auto">
            <a:xfrm>
              <a:off x="3173" y="1133"/>
              <a:ext cx="19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solidFill>
                    <a:srgbClr val="FF66FF"/>
                  </a:solidFill>
                  <a:latin typeface="Times New Roman" pitchFamily="18" charset="0"/>
                  <a:cs typeface="Times New Roman" pitchFamily="18" charset="0"/>
                </a:rPr>
                <a:t>Б)</a:t>
              </a: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 отрицательных чисел</a:t>
              </a:r>
            </a:p>
          </p:txBody>
        </p:sp>
        <p:sp>
          <p:nvSpPr>
            <p:cNvPr id="113681" name="Text Box 18"/>
            <p:cNvSpPr txBox="1">
              <a:spLocks noChangeArrowheads="1"/>
            </p:cNvSpPr>
            <p:nvPr/>
          </p:nvSpPr>
          <p:spPr bwMode="auto">
            <a:xfrm>
              <a:off x="3173" y="1586"/>
              <a:ext cx="195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solidFill>
                    <a:srgbClr val="FF66FF"/>
                  </a:solidFill>
                  <a:latin typeface="Times New Roman" pitchFamily="18" charset="0"/>
                  <a:cs typeface="Times New Roman" pitchFamily="18" charset="0"/>
                </a:rPr>
                <a:t>В)</a:t>
              </a: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 положительных чисел </a:t>
              </a:r>
            </a:p>
          </p:txBody>
        </p:sp>
        <p:sp>
          <p:nvSpPr>
            <p:cNvPr id="113682" name="Text Box 19"/>
            <p:cNvSpPr txBox="1">
              <a:spLocks noChangeArrowheads="1"/>
            </p:cNvSpPr>
            <p:nvPr/>
          </p:nvSpPr>
          <p:spPr bwMode="auto">
            <a:xfrm>
              <a:off x="3061" y="73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573588" y="3438525"/>
            <a:ext cx="4570412" cy="3419475"/>
            <a:chOff x="2879" y="2153"/>
            <a:chExt cx="2879" cy="2154"/>
          </a:xfrm>
        </p:grpSpPr>
        <p:sp>
          <p:nvSpPr>
            <p:cNvPr id="112661" name="Rectangle 21"/>
            <p:cNvSpPr>
              <a:spLocks noChangeArrowheads="1"/>
            </p:cNvSpPr>
            <p:nvPr/>
          </p:nvSpPr>
          <p:spPr bwMode="auto">
            <a:xfrm>
              <a:off x="2879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3685" name="Object 22"/>
            <p:cNvGraphicFramePr>
              <a:graphicFrameLocks noChangeAspect="1"/>
            </p:cNvGraphicFramePr>
            <p:nvPr/>
          </p:nvGraphicFramePr>
          <p:xfrm>
            <a:off x="4167" y="2253"/>
            <a:ext cx="261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026" name="Формула" r:id="rId9" imgW="114120" imgH="215640" progId="Equation.3">
                    <p:embed/>
                  </p:oleObj>
                </mc:Choice>
                <mc:Fallback>
                  <p:oleObj name="Формула" r:id="rId9" imgW="114120" imgH="21564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7" y="2253"/>
                          <a:ext cx="261" cy="4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86" name="Text Box 23"/>
            <p:cNvSpPr txBox="1">
              <a:spLocks noChangeArrowheads="1"/>
            </p:cNvSpPr>
            <p:nvPr/>
          </p:nvSpPr>
          <p:spPr bwMode="auto">
            <a:xfrm>
              <a:off x="3173" y="2833"/>
              <a:ext cx="18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А) 10</a:t>
              </a:r>
            </a:p>
          </p:txBody>
        </p:sp>
        <p:sp>
          <p:nvSpPr>
            <p:cNvPr id="113687" name="Text Box 24"/>
            <p:cNvSpPr txBox="1">
              <a:spLocks noChangeArrowheads="1"/>
            </p:cNvSpPr>
            <p:nvPr/>
          </p:nvSpPr>
          <p:spPr bwMode="auto">
            <a:xfrm>
              <a:off x="3173" y="3287"/>
              <a:ext cx="1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Б) 1,4</a:t>
              </a:r>
            </a:p>
          </p:txBody>
        </p:sp>
        <p:sp>
          <p:nvSpPr>
            <p:cNvPr id="113688" name="Text Box 25"/>
            <p:cNvSpPr txBox="1">
              <a:spLocks noChangeArrowheads="1"/>
            </p:cNvSpPr>
            <p:nvPr/>
          </p:nvSpPr>
          <p:spPr bwMode="auto">
            <a:xfrm>
              <a:off x="3173" y="3740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В) -1,4</a:t>
              </a:r>
            </a:p>
          </p:txBody>
        </p:sp>
        <p:sp>
          <p:nvSpPr>
            <p:cNvPr id="113689" name="Text Box 26"/>
            <p:cNvSpPr txBox="1">
              <a:spLocks noChangeArrowheads="1"/>
            </p:cNvSpPr>
            <p:nvPr/>
          </p:nvSpPr>
          <p:spPr bwMode="auto">
            <a:xfrm>
              <a:off x="3515" y="2387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690" name="Text Box 30"/>
          <p:cNvSpPr txBox="1">
            <a:spLocks noChangeArrowheads="1"/>
          </p:cNvSpPr>
          <p:nvPr/>
        </p:nvSpPr>
        <p:spPr bwMode="auto">
          <a:xfrm>
            <a:off x="107950" y="3595688"/>
            <a:ext cx="3912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2) Найти сумму двух чисел: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-3,5+(-0,5)</a:t>
            </a:r>
          </a:p>
        </p:txBody>
      </p:sp>
      <p:sp>
        <p:nvSpPr>
          <p:cNvPr id="113691" name="Text Box 31"/>
          <p:cNvSpPr txBox="1">
            <a:spLocks noChangeArrowheads="1"/>
          </p:cNvSpPr>
          <p:nvPr/>
        </p:nvSpPr>
        <p:spPr bwMode="auto">
          <a:xfrm>
            <a:off x="4643438" y="139700"/>
            <a:ext cx="3392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3) Модули вычитаются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при сложении двух…</a:t>
            </a:r>
          </a:p>
        </p:txBody>
      </p:sp>
      <p:sp>
        <p:nvSpPr>
          <p:cNvPr id="113692" name="Text Box 33"/>
          <p:cNvSpPr txBox="1">
            <a:spLocks noChangeArrowheads="1"/>
          </p:cNvSpPr>
          <p:nvPr/>
        </p:nvSpPr>
        <p:spPr bwMode="auto">
          <a:xfrm>
            <a:off x="4859338" y="3644900"/>
            <a:ext cx="3662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4) Выполни действие: 5,7+(-4,3)</a:t>
            </a:r>
          </a:p>
        </p:txBody>
      </p:sp>
      <p:pic>
        <p:nvPicPr>
          <p:cNvPr id="113693" name="Picture 2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113694" name="Picture 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4572000" cy="343058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33337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33099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33289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3438525"/>
            <a:ext cx="4570413" cy="3419475"/>
            <a:chOff x="0" y="2153"/>
            <a:chExt cx="2879" cy="2154"/>
          </a:xfrm>
        </p:grpSpPr>
        <p:sp>
          <p:nvSpPr>
            <p:cNvPr id="112647" name="Rectangle 7"/>
            <p:cNvSpPr>
              <a:spLocks noChangeArrowheads="1"/>
            </p:cNvSpPr>
            <p:nvPr/>
          </p:nvSpPr>
          <p:spPr bwMode="auto">
            <a:xfrm>
              <a:off x="0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5719" name="Object 8"/>
            <p:cNvGraphicFramePr>
              <a:graphicFrameLocks noChangeAspect="1"/>
            </p:cNvGraphicFramePr>
            <p:nvPr/>
          </p:nvGraphicFramePr>
          <p:xfrm>
            <a:off x="1273" y="2290"/>
            <a:ext cx="217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1048" name="Формула" r:id="rId3" imgW="114120" imgH="215640" progId="Equation.3">
                    <p:embed/>
                  </p:oleObj>
                </mc:Choice>
                <mc:Fallback>
                  <p:oleObj name="Формула" r:id="rId3" imgW="114120" imgH="215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3" y="2290"/>
                          <a:ext cx="217" cy="4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720" name="Text Box 9"/>
            <p:cNvSpPr txBox="1">
              <a:spLocks noChangeArrowheads="1"/>
            </p:cNvSpPr>
            <p:nvPr/>
          </p:nvSpPr>
          <p:spPr bwMode="auto">
            <a:xfrm>
              <a:off x="226" y="2833"/>
              <a:ext cx="18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latin typeface="Times New Roman" pitchFamily="18" charset="0"/>
                  <a:cs typeface="Times New Roman" pitchFamily="18" charset="0"/>
                  <a:hlinkClick r:id="" action="ppaction://hlinkshowjump?jump=nextslide"/>
                </a:rPr>
                <a:t>А) </a:t>
              </a: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-3</a:t>
              </a:r>
            </a:p>
          </p:txBody>
        </p:sp>
        <p:sp>
          <p:nvSpPr>
            <p:cNvPr id="115721" name="Text Box 10"/>
            <p:cNvSpPr txBox="1">
              <a:spLocks noChangeArrowheads="1"/>
            </p:cNvSpPr>
            <p:nvPr/>
          </p:nvSpPr>
          <p:spPr bwMode="auto">
            <a:xfrm>
              <a:off x="226" y="3287"/>
              <a:ext cx="1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latin typeface="Times New Roman" pitchFamily="18" charset="0"/>
                  <a:cs typeface="Times New Roman" pitchFamily="18" charset="0"/>
                  <a:hlinkClick r:id="" action="ppaction://hlinkshowjump?jump=nextslide"/>
                </a:rPr>
                <a:t>Б) </a:t>
              </a: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15722" name="Text Box 11"/>
            <p:cNvSpPr txBox="1">
              <a:spLocks noChangeArrowheads="1"/>
            </p:cNvSpPr>
            <p:nvPr/>
          </p:nvSpPr>
          <p:spPr bwMode="auto">
            <a:xfrm>
              <a:off x="226" y="3740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latin typeface="Times New Roman" pitchFamily="18" charset="0"/>
                  <a:cs typeface="Times New Roman" pitchFamily="18" charset="0"/>
                  <a:hlinkClick r:id="rId5" action="ppaction://hlinksldjump"/>
                </a:rPr>
                <a:t>В</a:t>
              </a:r>
              <a:r>
                <a:rPr lang="ru-RU" sz="1800">
                  <a:latin typeface="Times New Roman" pitchFamily="18" charset="0"/>
                  <a:cs typeface="Times New Roman" pitchFamily="18" charset="0"/>
                  <a:hlinkClick r:id="rId6" action="ppaction://hlinksldjump"/>
                </a:rPr>
                <a:t>) </a:t>
              </a: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-4</a:t>
              </a:r>
            </a:p>
          </p:txBody>
        </p:sp>
        <p:sp>
          <p:nvSpPr>
            <p:cNvPr id="115723" name="Text Box 12"/>
            <p:cNvSpPr txBox="1">
              <a:spLocks noChangeArrowheads="1"/>
            </p:cNvSpPr>
            <p:nvPr/>
          </p:nvSpPr>
          <p:spPr bwMode="auto">
            <a:xfrm>
              <a:off x="113" y="2387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70413" y="0"/>
            <a:ext cx="4570412" cy="3419475"/>
            <a:chOff x="2879" y="0"/>
            <a:chExt cx="2879" cy="2154"/>
          </a:xfrm>
        </p:grpSpPr>
        <p:sp>
          <p:nvSpPr>
            <p:cNvPr id="112654" name="Rectangle 14"/>
            <p:cNvSpPr>
              <a:spLocks noChangeArrowheads="1"/>
            </p:cNvSpPr>
            <p:nvPr/>
          </p:nvSpPr>
          <p:spPr bwMode="auto">
            <a:xfrm>
              <a:off x="2879" y="0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5726" name="Object 15"/>
            <p:cNvGraphicFramePr>
              <a:graphicFrameLocks noChangeAspect="1"/>
            </p:cNvGraphicFramePr>
            <p:nvPr/>
          </p:nvGraphicFramePr>
          <p:xfrm>
            <a:off x="4043" y="24"/>
            <a:ext cx="218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1049" name="Формула" r:id="rId7" imgW="114120" imgH="215640" progId="Equation.3">
                    <p:embed/>
                  </p:oleObj>
                </mc:Choice>
                <mc:Fallback>
                  <p:oleObj name="Формула" r:id="rId7" imgW="114120" imgH="2156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3" y="24"/>
                          <a:ext cx="218" cy="4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727" name="Text Box 16"/>
            <p:cNvSpPr txBox="1">
              <a:spLocks noChangeArrowheads="1"/>
            </p:cNvSpPr>
            <p:nvPr/>
          </p:nvSpPr>
          <p:spPr bwMode="auto">
            <a:xfrm>
              <a:off x="3173" y="680"/>
              <a:ext cx="18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А) чисел с разными знаками</a:t>
              </a:r>
            </a:p>
          </p:txBody>
        </p:sp>
        <p:sp>
          <p:nvSpPr>
            <p:cNvPr id="115728" name="Text Box 17"/>
            <p:cNvSpPr txBox="1">
              <a:spLocks noChangeArrowheads="1"/>
            </p:cNvSpPr>
            <p:nvPr/>
          </p:nvSpPr>
          <p:spPr bwMode="auto">
            <a:xfrm>
              <a:off x="3173" y="1133"/>
              <a:ext cx="190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Б) отрицательных чисел</a:t>
              </a:r>
            </a:p>
          </p:txBody>
        </p:sp>
        <p:sp>
          <p:nvSpPr>
            <p:cNvPr id="115729" name="Text Box 18"/>
            <p:cNvSpPr txBox="1">
              <a:spLocks noChangeArrowheads="1"/>
            </p:cNvSpPr>
            <p:nvPr/>
          </p:nvSpPr>
          <p:spPr bwMode="auto">
            <a:xfrm>
              <a:off x="3173" y="1586"/>
              <a:ext cx="195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В) положительных чисел </a:t>
              </a:r>
            </a:p>
          </p:txBody>
        </p:sp>
        <p:sp>
          <p:nvSpPr>
            <p:cNvPr id="115730" name="Text Box 19"/>
            <p:cNvSpPr txBox="1">
              <a:spLocks noChangeArrowheads="1"/>
            </p:cNvSpPr>
            <p:nvPr/>
          </p:nvSpPr>
          <p:spPr bwMode="auto">
            <a:xfrm>
              <a:off x="3061" y="73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573588" y="3438525"/>
            <a:ext cx="4570412" cy="3419475"/>
            <a:chOff x="2879" y="2153"/>
            <a:chExt cx="2879" cy="2154"/>
          </a:xfrm>
        </p:grpSpPr>
        <p:sp>
          <p:nvSpPr>
            <p:cNvPr id="112661" name="Rectangle 21"/>
            <p:cNvSpPr>
              <a:spLocks noChangeArrowheads="1"/>
            </p:cNvSpPr>
            <p:nvPr/>
          </p:nvSpPr>
          <p:spPr bwMode="auto">
            <a:xfrm>
              <a:off x="2879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5733" name="Object 22"/>
            <p:cNvGraphicFramePr>
              <a:graphicFrameLocks noChangeAspect="1"/>
            </p:cNvGraphicFramePr>
            <p:nvPr/>
          </p:nvGraphicFramePr>
          <p:xfrm>
            <a:off x="4167" y="2253"/>
            <a:ext cx="261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1050" name="Формула" r:id="rId8" imgW="114120" imgH="215640" progId="Equation.3">
                    <p:embed/>
                  </p:oleObj>
                </mc:Choice>
                <mc:Fallback>
                  <p:oleObj name="Формула" r:id="rId8" imgW="114120" imgH="21564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7" y="2253"/>
                          <a:ext cx="261" cy="4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734" name="Text Box 23"/>
            <p:cNvSpPr txBox="1">
              <a:spLocks noChangeArrowheads="1"/>
            </p:cNvSpPr>
            <p:nvPr/>
          </p:nvSpPr>
          <p:spPr bwMode="auto">
            <a:xfrm>
              <a:off x="3173" y="2833"/>
              <a:ext cx="18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А) 10</a:t>
              </a:r>
            </a:p>
          </p:txBody>
        </p:sp>
        <p:sp>
          <p:nvSpPr>
            <p:cNvPr id="115735" name="Text Box 2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173" y="3287"/>
              <a:ext cx="1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Б) 1,4</a:t>
              </a:r>
            </a:p>
          </p:txBody>
        </p:sp>
        <p:sp>
          <p:nvSpPr>
            <p:cNvPr id="115736" name="Text Box 25"/>
            <p:cNvSpPr txBox="1">
              <a:spLocks noChangeArrowheads="1"/>
            </p:cNvSpPr>
            <p:nvPr/>
          </p:nvSpPr>
          <p:spPr bwMode="auto">
            <a:xfrm>
              <a:off x="3173" y="3740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В) -1,4</a:t>
              </a:r>
            </a:p>
          </p:txBody>
        </p:sp>
        <p:sp>
          <p:nvSpPr>
            <p:cNvPr id="115737" name="Text Box 26"/>
            <p:cNvSpPr txBox="1">
              <a:spLocks noChangeArrowheads="1"/>
            </p:cNvSpPr>
            <p:nvPr/>
          </p:nvSpPr>
          <p:spPr bwMode="auto">
            <a:xfrm>
              <a:off x="3515" y="2387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5738" name="Text Box 30"/>
          <p:cNvSpPr txBox="1">
            <a:spLocks noChangeArrowheads="1"/>
          </p:cNvSpPr>
          <p:nvPr/>
        </p:nvSpPr>
        <p:spPr bwMode="auto">
          <a:xfrm>
            <a:off x="107950" y="3595688"/>
            <a:ext cx="3912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2) Найти сумму двух чисел: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-3,5+(-0,5)</a:t>
            </a:r>
          </a:p>
        </p:txBody>
      </p:sp>
      <p:sp>
        <p:nvSpPr>
          <p:cNvPr id="115739" name="Text Box 31"/>
          <p:cNvSpPr txBox="1">
            <a:spLocks noChangeArrowheads="1"/>
          </p:cNvSpPr>
          <p:nvPr/>
        </p:nvSpPr>
        <p:spPr bwMode="auto">
          <a:xfrm>
            <a:off x="4643438" y="139700"/>
            <a:ext cx="3392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3) Модули вычитаются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  при сложении двух…</a:t>
            </a:r>
          </a:p>
        </p:txBody>
      </p:sp>
      <p:sp>
        <p:nvSpPr>
          <p:cNvPr id="115740" name="Text Box 33"/>
          <p:cNvSpPr txBox="1">
            <a:spLocks noChangeArrowheads="1"/>
          </p:cNvSpPr>
          <p:nvPr/>
        </p:nvSpPr>
        <p:spPr bwMode="auto">
          <a:xfrm>
            <a:off x="4859338" y="3644900"/>
            <a:ext cx="3662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4) Выполни действие: 5,7+(-4,3)</a:t>
            </a:r>
          </a:p>
        </p:txBody>
      </p:sp>
      <p:pic>
        <p:nvPicPr>
          <p:cNvPr id="115741" name="Picture 2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4572000" cy="3430588"/>
          </a:xfrm>
          <a:prstGeom prst="rect">
            <a:avLst/>
          </a:prstGeom>
          <a:noFill/>
        </p:spPr>
      </p:pic>
      <p:pic>
        <p:nvPicPr>
          <p:cNvPr id="115742" name="Picture 3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115743" name="Picture 3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074" name="Точечный рисунок" r:id="rId3" imgW="5342857" imgH="5733333" progId="Paint.Picture">
                  <p:embed/>
                </p:oleObj>
              </mc:Choice>
              <mc:Fallback>
                <p:oleObj name="Точечный рисунок" r:id="rId3" imgW="5342857" imgH="573333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3438525"/>
            <a:ext cx="4570413" cy="3419475"/>
            <a:chOff x="0" y="2153"/>
            <a:chExt cx="2879" cy="2154"/>
          </a:xfrm>
        </p:grpSpPr>
        <p:sp>
          <p:nvSpPr>
            <p:cNvPr id="112647" name="Rectangle 7"/>
            <p:cNvSpPr>
              <a:spLocks noChangeArrowheads="1"/>
            </p:cNvSpPr>
            <p:nvPr/>
          </p:nvSpPr>
          <p:spPr bwMode="auto">
            <a:xfrm>
              <a:off x="0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aphicFrame>
          <p:nvGraphicFramePr>
            <p:cNvPr id="117768" name="Object 8"/>
            <p:cNvGraphicFramePr>
              <a:graphicFrameLocks noChangeAspect="1"/>
            </p:cNvGraphicFramePr>
            <p:nvPr/>
          </p:nvGraphicFramePr>
          <p:xfrm>
            <a:off x="1273" y="2290"/>
            <a:ext cx="217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2075" name="Формула" r:id="rId5" imgW="114120" imgH="215640" progId="Equation.3">
                    <p:embed/>
                  </p:oleObj>
                </mc:Choice>
                <mc:Fallback>
                  <p:oleObj name="Формула" r:id="rId5" imgW="114120" imgH="215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3" y="2290"/>
                          <a:ext cx="217" cy="4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769" name="Text Box 9"/>
            <p:cNvSpPr txBox="1">
              <a:spLocks noChangeArrowheads="1"/>
            </p:cNvSpPr>
            <p:nvPr/>
          </p:nvSpPr>
          <p:spPr bwMode="auto">
            <a:xfrm>
              <a:off x="226" y="2833"/>
              <a:ext cx="18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latin typeface="Arial" charset="0"/>
                  <a:hlinkClick r:id="" action="ppaction://hlinkshowjump?jump=nextslide"/>
                </a:rPr>
                <a:t>А) </a:t>
              </a:r>
              <a:r>
                <a:rPr lang="ru-RU" sz="2000">
                  <a:latin typeface="Arial" charset="0"/>
                </a:rPr>
                <a:t>-3</a:t>
              </a:r>
            </a:p>
          </p:txBody>
        </p:sp>
        <p:sp>
          <p:nvSpPr>
            <p:cNvPr id="117770" name="Text Box 10"/>
            <p:cNvSpPr txBox="1">
              <a:spLocks noChangeArrowheads="1"/>
            </p:cNvSpPr>
            <p:nvPr/>
          </p:nvSpPr>
          <p:spPr bwMode="auto">
            <a:xfrm>
              <a:off x="226" y="3287"/>
              <a:ext cx="1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latin typeface="Arial" charset="0"/>
                  <a:hlinkClick r:id="" action="ppaction://hlinkshowjump?jump=nextslide"/>
                </a:rPr>
                <a:t>Б) </a:t>
              </a:r>
              <a:r>
                <a:rPr lang="ru-RU" sz="2000">
                  <a:latin typeface="Arial" charset="0"/>
                </a:rPr>
                <a:t>4</a:t>
              </a:r>
            </a:p>
          </p:txBody>
        </p:sp>
        <p:sp>
          <p:nvSpPr>
            <p:cNvPr id="117771" name="Text Box 11"/>
            <p:cNvSpPr txBox="1">
              <a:spLocks noChangeArrowheads="1"/>
            </p:cNvSpPr>
            <p:nvPr/>
          </p:nvSpPr>
          <p:spPr bwMode="auto">
            <a:xfrm>
              <a:off x="226" y="3740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>
                  <a:latin typeface="Arial" charset="0"/>
                  <a:hlinkClick r:id="rId7" action="ppaction://hlinksldjump"/>
                </a:rPr>
                <a:t>В</a:t>
              </a:r>
              <a:r>
                <a:rPr lang="ru-RU" sz="1800">
                  <a:latin typeface="Arial" charset="0"/>
                  <a:hlinkClick r:id="rId8" action="ppaction://hlinksldjump"/>
                </a:rPr>
                <a:t>) </a:t>
              </a:r>
              <a:r>
                <a:rPr lang="ru-RU" sz="2000">
                  <a:latin typeface="Arial" charset="0"/>
                </a:rPr>
                <a:t>-4</a:t>
              </a:r>
            </a:p>
          </p:txBody>
        </p:sp>
        <p:sp>
          <p:nvSpPr>
            <p:cNvPr id="117772" name="Text Box 12"/>
            <p:cNvSpPr txBox="1">
              <a:spLocks noChangeArrowheads="1"/>
            </p:cNvSpPr>
            <p:nvPr/>
          </p:nvSpPr>
          <p:spPr bwMode="auto">
            <a:xfrm>
              <a:off x="113" y="2387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>
                <a:latin typeface="Arial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70413" y="0"/>
            <a:ext cx="4570412" cy="3419475"/>
            <a:chOff x="2879" y="0"/>
            <a:chExt cx="2879" cy="2154"/>
          </a:xfrm>
        </p:grpSpPr>
        <p:sp>
          <p:nvSpPr>
            <p:cNvPr id="112654" name="Rectangle 14"/>
            <p:cNvSpPr>
              <a:spLocks noChangeArrowheads="1"/>
            </p:cNvSpPr>
            <p:nvPr/>
          </p:nvSpPr>
          <p:spPr bwMode="auto">
            <a:xfrm>
              <a:off x="2879" y="0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117775" name="Object 15"/>
            <p:cNvGraphicFramePr>
              <a:graphicFrameLocks noChangeAspect="1"/>
            </p:cNvGraphicFramePr>
            <p:nvPr/>
          </p:nvGraphicFramePr>
          <p:xfrm>
            <a:off x="4043" y="24"/>
            <a:ext cx="218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2076" name="Формула" r:id="rId9" imgW="114120" imgH="215640" progId="Equation.3">
                    <p:embed/>
                  </p:oleObj>
                </mc:Choice>
                <mc:Fallback>
                  <p:oleObj name="Формула" r:id="rId9" imgW="114120" imgH="2156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3" y="24"/>
                          <a:ext cx="218" cy="4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776" name="Text Box 16"/>
            <p:cNvSpPr txBox="1">
              <a:spLocks noChangeArrowheads="1"/>
            </p:cNvSpPr>
            <p:nvPr/>
          </p:nvSpPr>
          <p:spPr bwMode="auto">
            <a:xfrm>
              <a:off x="3173" y="680"/>
              <a:ext cx="18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А) чисел с разными знаками</a:t>
              </a:r>
            </a:p>
          </p:txBody>
        </p:sp>
        <p:sp>
          <p:nvSpPr>
            <p:cNvPr id="117777" name="Text Box 17"/>
            <p:cNvSpPr txBox="1">
              <a:spLocks noChangeArrowheads="1"/>
            </p:cNvSpPr>
            <p:nvPr/>
          </p:nvSpPr>
          <p:spPr bwMode="auto">
            <a:xfrm>
              <a:off x="3173" y="1133"/>
              <a:ext cx="19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Б) отрицательных чисел</a:t>
              </a:r>
            </a:p>
          </p:txBody>
        </p:sp>
        <p:sp>
          <p:nvSpPr>
            <p:cNvPr id="117778" name="Text Box 18"/>
            <p:cNvSpPr txBox="1">
              <a:spLocks noChangeArrowheads="1"/>
            </p:cNvSpPr>
            <p:nvPr/>
          </p:nvSpPr>
          <p:spPr bwMode="auto">
            <a:xfrm>
              <a:off x="3173" y="1586"/>
              <a:ext cx="195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В) положительных чисел </a:t>
              </a:r>
            </a:p>
          </p:txBody>
        </p:sp>
        <p:sp>
          <p:nvSpPr>
            <p:cNvPr id="117779" name="Text Box 19"/>
            <p:cNvSpPr txBox="1">
              <a:spLocks noChangeArrowheads="1"/>
            </p:cNvSpPr>
            <p:nvPr/>
          </p:nvSpPr>
          <p:spPr bwMode="auto">
            <a:xfrm>
              <a:off x="3061" y="73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0">
                <a:latin typeface="Arial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573588" y="3438525"/>
            <a:ext cx="4570412" cy="3419475"/>
            <a:chOff x="2879" y="2153"/>
            <a:chExt cx="2879" cy="2154"/>
          </a:xfrm>
        </p:grpSpPr>
        <p:sp>
          <p:nvSpPr>
            <p:cNvPr id="112661" name="Rectangle 21"/>
            <p:cNvSpPr>
              <a:spLocks noChangeArrowheads="1"/>
            </p:cNvSpPr>
            <p:nvPr/>
          </p:nvSpPr>
          <p:spPr bwMode="auto">
            <a:xfrm>
              <a:off x="2879" y="2153"/>
              <a:ext cx="2879" cy="215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aphicFrame>
          <p:nvGraphicFramePr>
            <p:cNvPr id="117782" name="Object 22"/>
            <p:cNvGraphicFramePr>
              <a:graphicFrameLocks noChangeAspect="1"/>
            </p:cNvGraphicFramePr>
            <p:nvPr/>
          </p:nvGraphicFramePr>
          <p:xfrm>
            <a:off x="4167" y="2253"/>
            <a:ext cx="261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2077" name="Формула" r:id="rId10" imgW="114120" imgH="215640" progId="Equation.3">
                    <p:embed/>
                  </p:oleObj>
                </mc:Choice>
                <mc:Fallback>
                  <p:oleObj name="Формула" r:id="rId10" imgW="114120" imgH="21564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7" y="2253"/>
                          <a:ext cx="261" cy="4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783" name="Text Box 23"/>
            <p:cNvSpPr txBox="1">
              <a:spLocks noChangeArrowheads="1"/>
            </p:cNvSpPr>
            <p:nvPr/>
          </p:nvSpPr>
          <p:spPr bwMode="auto">
            <a:xfrm>
              <a:off x="3173" y="2833"/>
              <a:ext cx="18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А) 10</a:t>
              </a:r>
            </a:p>
          </p:txBody>
        </p:sp>
        <p:sp>
          <p:nvSpPr>
            <p:cNvPr id="117784" name="Text Box 24"/>
            <p:cNvSpPr txBox="1">
              <a:spLocks noChangeArrowheads="1"/>
            </p:cNvSpPr>
            <p:nvPr/>
          </p:nvSpPr>
          <p:spPr bwMode="auto">
            <a:xfrm>
              <a:off x="3173" y="3287"/>
              <a:ext cx="19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Б) 1,4</a:t>
              </a:r>
            </a:p>
          </p:txBody>
        </p:sp>
        <p:sp>
          <p:nvSpPr>
            <p:cNvPr id="117785" name="Text Box 25"/>
            <p:cNvSpPr txBox="1">
              <a:spLocks noChangeArrowheads="1"/>
            </p:cNvSpPr>
            <p:nvPr/>
          </p:nvSpPr>
          <p:spPr bwMode="auto">
            <a:xfrm>
              <a:off x="3173" y="3740"/>
              <a:ext cx="19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Arial" charset="0"/>
                </a:rPr>
                <a:t>В) -1,4</a:t>
              </a:r>
            </a:p>
          </p:txBody>
        </p:sp>
        <p:sp>
          <p:nvSpPr>
            <p:cNvPr id="117786" name="Text Box 26"/>
            <p:cNvSpPr txBox="1">
              <a:spLocks noChangeArrowheads="1"/>
            </p:cNvSpPr>
            <p:nvPr/>
          </p:nvSpPr>
          <p:spPr bwMode="auto">
            <a:xfrm>
              <a:off x="3515" y="2387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400" b="0">
                <a:latin typeface="Arial" charset="0"/>
              </a:endParaRPr>
            </a:p>
          </p:txBody>
        </p:sp>
      </p:grpSp>
      <p:sp>
        <p:nvSpPr>
          <p:cNvPr id="117787" name="Text Box 30"/>
          <p:cNvSpPr txBox="1">
            <a:spLocks noChangeArrowheads="1"/>
          </p:cNvSpPr>
          <p:nvPr/>
        </p:nvSpPr>
        <p:spPr bwMode="auto">
          <a:xfrm>
            <a:off x="107950" y="3595688"/>
            <a:ext cx="4079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2) Найти сумму двух чисел: </a:t>
            </a:r>
          </a:p>
          <a:p>
            <a:r>
              <a:rPr lang="ru-RU" sz="2400"/>
              <a:t> -3,5+(-0,5)</a:t>
            </a:r>
          </a:p>
        </p:txBody>
      </p:sp>
      <p:sp>
        <p:nvSpPr>
          <p:cNvPr id="117788" name="Text Box 31"/>
          <p:cNvSpPr txBox="1">
            <a:spLocks noChangeArrowheads="1"/>
          </p:cNvSpPr>
          <p:nvPr/>
        </p:nvSpPr>
        <p:spPr bwMode="auto">
          <a:xfrm>
            <a:off x="4643438" y="139700"/>
            <a:ext cx="351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3) Модули вычитаются </a:t>
            </a:r>
          </a:p>
          <a:p>
            <a:r>
              <a:rPr lang="ru-RU" sz="2400"/>
              <a:t>     при сложении двух…</a:t>
            </a:r>
          </a:p>
        </p:txBody>
      </p:sp>
      <p:sp>
        <p:nvSpPr>
          <p:cNvPr id="117789" name="Text Box 33"/>
          <p:cNvSpPr txBox="1">
            <a:spLocks noChangeArrowheads="1"/>
          </p:cNvSpPr>
          <p:nvPr/>
        </p:nvSpPr>
        <p:spPr bwMode="auto">
          <a:xfrm>
            <a:off x="4859338" y="3644900"/>
            <a:ext cx="36623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4) Выполни действие: 5,7+(-4,3)</a:t>
            </a:r>
          </a:p>
        </p:txBody>
      </p:sp>
      <p:pic>
        <p:nvPicPr>
          <p:cNvPr id="117790" name="Picture 3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52400" y="0"/>
            <a:ext cx="4724400" cy="3430588"/>
          </a:xfrm>
          <a:prstGeom prst="rect">
            <a:avLst/>
          </a:prstGeom>
          <a:noFill/>
        </p:spPr>
      </p:pic>
      <p:pic>
        <p:nvPicPr>
          <p:cNvPr id="117791" name="Picture 3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52400" y="3429000"/>
            <a:ext cx="4724400" cy="3429000"/>
          </a:xfrm>
          <a:prstGeom prst="rect">
            <a:avLst/>
          </a:prstGeom>
          <a:noFill/>
        </p:spPr>
      </p:pic>
      <p:pic>
        <p:nvPicPr>
          <p:cNvPr id="117792" name="Picture 3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117793" name="Picture 3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Алгебра Евстафьев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1" u="none" strike="noStrike" cap="none" normalizeH="0" baseline="6000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1" u="none" strike="noStrike" cap="none" normalizeH="0" baseline="6000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лгебра Евстафьев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1" u="none" strike="noStrike" cap="none" normalizeH="0" baseline="6000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1" u="none" strike="noStrike" cap="none" normalizeH="0" baseline="6000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123903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овый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 б кл</Template>
  <TotalTime>20253</TotalTime>
  <Words>1090</Words>
  <Application>Microsoft Office PowerPoint</Application>
  <PresentationFormat>Экран (4:3)</PresentationFormat>
  <Paragraphs>225</Paragraphs>
  <Slides>26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44" baseType="lpstr">
      <vt:lpstr>Antikvar</vt:lpstr>
      <vt:lpstr>Arial</vt:lpstr>
      <vt:lpstr>Book Antiqua</vt:lpstr>
      <vt:lpstr>Bookman Old Style</vt:lpstr>
      <vt:lpstr>Calibri</vt:lpstr>
      <vt:lpstr>Comic Sans MS</vt:lpstr>
      <vt:lpstr>Times New Roman</vt:lpstr>
      <vt:lpstr>Verdana</vt:lpstr>
      <vt:lpstr>Wingdings</vt:lpstr>
      <vt:lpstr>Wingdings 2</vt:lpstr>
      <vt:lpstr>Алгебра Евстафьев</vt:lpstr>
      <vt:lpstr>9_Тема Office</vt:lpstr>
      <vt:lpstr>1_Алгебра Евстафьев</vt:lpstr>
      <vt:lpstr>10_Тема Office</vt:lpstr>
      <vt:lpstr>1_1239038</vt:lpstr>
      <vt:lpstr>Microsoft Equation 3.0</vt:lpstr>
      <vt:lpstr>Формула</vt:lpstr>
      <vt:lpstr>Точечный рисунок</vt:lpstr>
      <vt:lpstr>Презентация PowerPoint</vt:lpstr>
      <vt:lpstr>Задание: раздели слова на две группы. </vt:lpstr>
      <vt:lpstr>Задание : решите примеры, замените ответы буквой, тогда отгадаете слово, записав его в тетради.</vt:lpstr>
      <vt:lpstr>Брахмагупта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Свойства сложения рациональных чисел</vt:lpstr>
      <vt:lpstr>Свойства сложения рациональных чисел</vt:lpstr>
      <vt:lpstr>Вычислить удобным способом </vt:lpstr>
      <vt:lpstr>Презентация PowerPoint</vt:lpstr>
      <vt:lpstr>Презентация PowerPoint</vt:lpstr>
      <vt:lpstr>Как это решать???</vt:lpstr>
      <vt:lpstr>Если надо сложить несколько чисел, среди которых есть положительные и отрицательные, то можно сложить отдельно положительные и отдельно отрицательные числа, а затем к сумме положительных чисел прибавить сумму отрицательных чисел   36+(-52)+(-173)+79+185+(-85)=</vt:lpstr>
      <vt:lpstr>36+(-52)+(-173)+79+185+(-85)=</vt:lpstr>
      <vt:lpstr>В таблице приведены доходы и расходы предприятия за полугодие. Определите доходно ли это предприятие. 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Самостоятельная работа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№1. Тема: «Повторение и систематизация знаний по теме «Действия с многозначными числами».</dc:title>
  <dc:creator>user</dc:creator>
  <cp:lastModifiedBy>Пользователь</cp:lastModifiedBy>
  <cp:revision>1247</cp:revision>
  <cp:lastPrinted>2016-10-12T06:23:25Z</cp:lastPrinted>
  <dcterms:created xsi:type="dcterms:W3CDTF">2016-09-01T15:49:53Z</dcterms:created>
  <dcterms:modified xsi:type="dcterms:W3CDTF">2020-04-13T09:05:18Z</dcterms:modified>
</cp:coreProperties>
</file>