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DEBA22"/>
    <a:srgbClr val="A09D23"/>
    <a:srgbClr val="487278"/>
    <a:srgbClr val="F8F8F8"/>
    <a:srgbClr val="CCFF33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ABDA-0EA2-442A-A16F-7DD8C26F69AF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4C79-DA33-4A71-B4A3-4D7FF214C5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EBA2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441325"/>
            <a:ext cx="7453312" cy="1690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333300"/>
                </a:solidFill>
                <a:latin typeface="Bookman Old Style" pitchFamily="18" charset="0"/>
              </a:rPr>
              <a:t>Первый признак подобия треугольников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19138" y="2600325"/>
            <a:ext cx="7572375" cy="3995738"/>
            <a:chOff x="180" y="1638"/>
            <a:chExt cx="3812" cy="2517"/>
          </a:xfrm>
        </p:grpSpPr>
        <p:sp>
          <p:nvSpPr>
            <p:cNvPr id="7172" name="AutoShape 22"/>
            <p:cNvSpPr>
              <a:spLocks noChangeArrowheads="1"/>
            </p:cNvSpPr>
            <p:nvPr/>
          </p:nvSpPr>
          <p:spPr bwMode="auto">
            <a:xfrm>
              <a:off x="3606" y="2545"/>
              <a:ext cx="386" cy="499"/>
            </a:xfrm>
            <a:prstGeom prst="rtTriangl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AutoShape 24"/>
            <p:cNvSpPr>
              <a:spLocks noChangeArrowheads="1"/>
            </p:cNvSpPr>
            <p:nvPr/>
          </p:nvSpPr>
          <p:spPr bwMode="auto">
            <a:xfrm>
              <a:off x="2863" y="2749"/>
              <a:ext cx="499" cy="612"/>
            </a:xfrm>
            <a:prstGeom prst="rtTriangle">
              <a:avLst/>
            </a:prstGeom>
            <a:solidFill>
              <a:srgbClr val="FFF1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AutoShape 25"/>
            <p:cNvSpPr>
              <a:spLocks noChangeArrowheads="1"/>
            </p:cNvSpPr>
            <p:nvPr/>
          </p:nvSpPr>
          <p:spPr bwMode="auto">
            <a:xfrm>
              <a:off x="2083" y="3066"/>
              <a:ext cx="1029" cy="1075"/>
            </a:xfrm>
            <a:prstGeom prst="rtTriangle">
              <a:avLst/>
            </a:prstGeom>
            <a:solidFill>
              <a:srgbClr val="4FE74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AutoShape 26"/>
            <p:cNvSpPr>
              <a:spLocks noChangeArrowheads="1"/>
            </p:cNvSpPr>
            <p:nvPr/>
          </p:nvSpPr>
          <p:spPr bwMode="auto">
            <a:xfrm>
              <a:off x="851" y="1638"/>
              <a:ext cx="1361" cy="1360"/>
            </a:xfrm>
            <a:prstGeom prst="rtTriangle">
              <a:avLst/>
            </a:prstGeom>
            <a:solidFill>
              <a:srgbClr val="0033CC"/>
            </a:solidFill>
            <a:ln w="28575">
              <a:solidFill>
                <a:srgbClr val="A78ED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AutoShape 27"/>
            <p:cNvSpPr>
              <a:spLocks noChangeArrowheads="1"/>
            </p:cNvSpPr>
            <p:nvPr/>
          </p:nvSpPr>
          <p:spPr bwMode="auto">
            <a:xfrm>
              <a:off x="2355" y="1706"/>
              <a:ext cx="802" cy="848"/>
            </a:xfrm>
            <a:prstGeom prst="rtTriangle">
              <a:avLst/>
            </a:prstGeom>
            <a:solidFill>
              <a:schemeClr val="tx2">
                <a:lumMod val="65000"/>
                <a:lumOff val="3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AutoShape 28"/>
            <p:cNvSpPr>
              <a:spLocks noChangeArrowheads="1"/>
            </p:cNvSpPr>
            <p:nvPr/>
          </p:nvSpPr>
          <p:spPr bwMode="auto">
            <a:xfrm>
              <a:off x="180" y="2477"/>
              <a:ext cx="1633" cy="1678"/>
            </a:xfrm>
            <a:prstGeom prst="rtTriangle">
              <a:avLst/>
            </a:prstGeom>
            <a:solidFill>
              <a:srgbClr val="F4A4F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1187624" y="1484784"/>
            <a:ext cx="6336704" cy="3600400"/>
          </a:xfrm>
          <a:prstGeom prst="parallelogram">
            <a:avLst/>
          </a:prstGeom>
          <a:solidFill>
            <a:srgbClr val="009999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23728" y="1484784"/>
            <a:ext cx="0" cy="3600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23728" y="1484784"/>
            <a:ext cx="5112568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23728" y="4797152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933930">
            <a:off x="6981627" y="2382243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236296" y="256490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907704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16216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80312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91680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12334722">
            <a:off x="7183539" y="961831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469240">
            <a:off x="887589" y="4774681"/>
            <a:ext cx="792088" cy="936104"/>
          </a:xfrm>
          <a:prstGeom prst="arc">
            <a:avLst>
              <a:gd name="adj1" fmla="val 15209170"/>
              <a:gd name="adj2" fmla="val 1965126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55776" y="5589240"/>
            <a:ext cx="38884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1043608" y="2276872"/>
            <a:ext cx="936104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979712" y="2276872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95936" y="2276872"/>
            <a:ext cx="4032448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043608" y="515719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043608" y="2276872"/>
            <a:ext cx="2952328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Дуга 32"/>
          <p:cNvSpPr/>
          <p:nvPr/>
        </p:nvSpPr>
        <p:spPr>
          <a:xfrm rot="7180502">
            <a:off x="1876115" y="2163206"/>
            <a:ext cx="437410" cy="347237"/>
          </a:xfrm>
          <a:prstGeom prst="arc">
            <a:avLst>
              <a:gd name="adj1" fmla="val 13887980"/>
              <a:gd name="adj2" fmla="val 110690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7180502">
            <a:off x="1876114" y="2163206"/>
            <a:ext cx="437410" cy="347237"/>
          </a:xfrm>
          <a:prstGeom prst="arc">
            <a:avLst>
              <a:gd name="adj1" fmla="val 13887980"/>
              <a:gd name="adj2" fmla="val 110690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Дуга 35"/>
          <p:cNvSpPr/>
          <p:nvPr/>
        </p:nvSpPr>
        <p:spPr>
          <a:xfrm rot="9534707">
            <a:off x="3759963" y="2146912"/>
            <a:ext cx="551357" cy="391998"/>
          </a:xfrm>
          <a:prstGeom prst="arc">
            <a:avLst>
              <a:gd name="adj1" fmla="val 13887980"/>
              <a:gd name="adj2" fmla="val 2095682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11560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02838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851920" y="1772816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547664" y="1916832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Дуга 40"/>
          <p:cNvSpPr/>
          <p:nvPr/>
        </p:nvSpPr>
        <p:spPr>
          <a:xfrm rot="11905152">
            <a:off x="3331449" y="1657950"/>
            <a:ext cx="792088" cy="936104"/>
          </a:xfrm>
          <a:prstGeom prst="arc">
            <a:avLst>
              <a:gd name="adj1" fmla="val 15372216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792750">
            <a:off x="862341" y="4716680"/>
            <a:ext cx="792088" cy="929061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/>
      <p:bldP spid="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856475" y="1429135"/>
            <a:ext cx="6702845" cy="3400296"/>
          </a:xfrm>
          <a:prstGeom prst="triangle">
            <a:avLst>
              <a:gd name="adj" fmla="val 29444"/>
            </a:avLst>
          </a:prstGeom>
          <a:solidFill>
            <a:srgbClr val="009999">
              <a:alpha val="3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67544" y="4581128"/>
            <a:ext cx="111714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668344" y="4581128"/>
            <a:ext cx="111714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627784" y="908720"/>
            <a:ext cx="111714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AutoShape 8"/>
          <p:cNvSpPr>
            <a:spLocks noChangeShapeType="1"/>
          </p:cNvSpPr>
          <p:nvPr/>
        </p:nvSpPr>
        <p:spPr bwMode="auto">
          <a:xfrm>
            <a:off x="1601235" y="3497356"/>
            <a:ext cx="405894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59632" y="2996952"/>
            <a:ext cx="111714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52120" y="2924944"/>
            <a:ext cx="111714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04566" y="4829431"/>
            <a:ext cx="186190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7584" y="3789040"/>
            <a:ext cx="186190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3928" y="1844824"/>
            <a:ext cx="186190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771800" y="3068960"/>
            <a:ext cx="186190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75656" y="1988840"/>
            <a:ext cx="1861901" cy="119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x+6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95536" y="332656"/>
            <a:ext cx="904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692696"/>
            <a:ext cx="230425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DE||AC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AB; BC.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915816" y="2204864"/>
            <a:ext cx="637610" cy="6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48064" y="2204864"/>
            <a:ext cx="13681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2x-3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AutoShape 8"/>
          <p:cNvSpPr>
            <a:spLocks noChangeShapeType="1"/>
          </p:cNvSpPr>
          <p:nvPr/>
        </p:nvSpPr>
        <p:spPr bwMode="auto">
          <a:xfrm>
            <a:off x="844743" y="1800767"/>
            <a:ext cx="7400826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utoShape 7"/>
          <p:cNvSpPr>
            <a:spLocks noChangeShapeType="1"/>
          </p:cNvSpPr>
          <p:nvPr/>
        </p:nvSpPr>
        <p:spPr bwMode="auto">
          <a:xfrm>
            <a:off x="844743" y="4809190"/>
            <a:ext cx="7400826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9" name="AutoShape 9"/>
          <p:cNvSpPr>
            <a:spLocks noChangeShapeType="1"/>
          </p:cNvSpPr>
          <p:nvPr/>
        </p:nvSpPr>
        <p:spPr bwMode="auto">
          <a:xfrm flipV="1">
            <a:off x="1959325" y="1800767"/>
            <a:ext cx="4681245" cy="300842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/>
          <p:cNvSpPr>
            <a:spLocks noChangeShapeType="1"/>
          </p:cNvSpPr>
          <p:nvPr/>
        </p:nvSpPr>
        <p:spPr bwMode="auto">
          <a:xfrm>
            <a:off x="3252240" y="1800767"/>
            <a:ext cx="44583" cy="300842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339752" y="4653136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y-1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211960" y="1052736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75856" y="3645024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195736" y="3573016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576" y="4869160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899592" y="1340768"/>
            <a:ext cx="2229164" cy="9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681335"/>
            <a:ext cx="11480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8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0272" y="476672"/>
            <a:ext cx="172819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a||b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x; y.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128586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0184" y="120513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3714752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485776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71604" y="4572008"/>
            <a:ext cx="576064" cy="1123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8380205">
            <a:off x="1115616" y="1988840"/>
            <a:ext cx="2304256" cy="1368152"/>
          </a:xfrm>
          <a:prstGeom prst="triangle">
            <a:avLst>
              <a:gd name="adj" fmla="val 84289"/>
            </a:avLst>
          </a:prstGeom>
          <a:solidFill>
            <a:srgbClr val="0070C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915816" y="1988840"/>
            <a:ext cx="5184576" cy="3096344"/>
          </a:xfrm>
          <a:prstGeom prst="triangle">
            <a:avLst>
              <a:gd name="adj" fmla="val 84289"/>
            </a:avLst>
          </a:prstGeom>
          <a:solidFill>
            <a:srgbClr val="92D05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05273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8384" y="486916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48478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501317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364502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70892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764704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BC; MN.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234888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336" y="321297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1700808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501317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 rot="8773179">
            <a:off x="2227388" y="1418332"/>
            <a:ext cx="432048" cy="504056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365717">
            <a:off x="3068511" y="4717089"/>
            <a:ext cx="432048" cy="504056"/>
          </a:xfrm>
          <a:prstGeom prst="arc">
            <a:avLst>
              <a:gd name="adj1" fmla="val 16200000"/>
              <a:gd name="adj2" fmla="val 48507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 rot="8204209">
            <a:off x="778287" y="2554412"/>
            <a:ext cx="592434" cy="511346"/>
            <a:chOff x="1841423" y="3310403"/>
            <a:chExt cx="592434" cy="511346"/>
          </a:xfrm>
        </p:grpSpPr>
        <p:sp>
          <p:nvSpPr>
            <p:cNvPr id="17" name="Дуга 16"/>
            <p:cNvSpPr/>
            <p:nvPr/>
          </p:nvSpPr>
          <p:spPr>
            <a:xfrm rot="17620500">
              <a:off x="1881967" y="3269859"/>
              <a:ext cx="511346" cy="592434"/>
            </a:xfrm>
            <a:prstGeom prst="arc">
              <a:avLst>
                <a:gd name="adj1" fmla="val 1533695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7431702">
              <a:off x="1931449" y="3323641"/>
              <a:ext cx="432048" cy="504056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20773286">
            <a:off x="7720713" y="4788336"/>
            <a:ext cx="592434" cy="511346"/>
            <a:chOff x="1841423" y="3310403"/>
            <a:chExt cx="592434" cy="511346"/>
          </a:xfrm>
        </p:grpSpPr>
        <p:sp>
          <p:nvSpPr>
            <p:cNvPr id="21" name="Дуга 20"/>
            <p:cNvSpPr/>
            <p:nvPr/>
          </p:nvSpPr>
          <p:spPr>
            <a:xfrm rot="17620500">
              <a:off x="1881967" y="3269859"/>
              <a:ext cx="511346" cy="592434"/>
            </a:xfrm>
            <a:prstGeom prst="arc">
              <a:avLst>
                <a:gd name="adj1" fmla="val 1533695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7431702">
              <a:off x="1931449" y="3323641"/>
              <a:ext cx="432048" cy="504056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899592" y="3140968"/>
            <a:ext cx="1368152" cy="208823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32" idx="1"/>
          </p:cNvCxnSpPr>
          <p:nvPr/>
        </p:nvCxnSpPr>
        <p:spPr>
          <a:xfrm>
            <a:off x="2267744" y="3140968"/>
            <a:ext cx="3168352" cy="205222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99592" y="1772816"/>
            <a:ext cx="6192688" cy="345638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32" idx="1"/>
          </p:cNvCxnSpPr>
          <p:nvPr/>
        </p:nvCxnSpPr>
        <p:spPr>
          <a:xfrm flipH="1">
            <a:off x="5436096" y="1772816"/>
            <a:ext cx="1656184" cy="342038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19907796">
            <a:off x="4962207" y="4856746"/>
            <a:ext cx="792088" cy="936104"/>
          </a:xfrm>
          <a:prstGeom prst="arc">
            <a:avLst>
              <a:gd name="adj1" fmla="val 15570577"/>
              <a:gd name="adj2" fmla="val 1945714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9029055">
            <a:off x="1870874" y="2483253"/>
            <a:ext cx="792088" cy="936104"/>
          </a:xfrm>
          <a:prstGeom prst="arc">
            <a:avLst>
              <a:gd name="adj1" fmla="val 15846411"/>
              <a:gd name="adj2" fmla="val 1928264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020272" y="1268760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4869160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87824" y="3861048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07704" y="2564904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5085184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476672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уга 37"/>
          <p:cNvSpPr/>
          <p:nvPr/>
        </p:nvSpPr>
        <p:spPr>
          <a:xfrm>
            <a:off x="4716016" y="3501008"/>
            <a:ext cx="72008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764704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BO; CO.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 rot="18331035">
            <a:off x="2831060" y="3586972"/>
            <a:ext cx="710373" cy="511346"/>
            <a:chOff x="1841423" y="3310403"/>
            <a:chExt cx="592434" cy="511346"/>
          </a:xfrm>
        </p:grpSpPr>
        <p:sp>
          <p:nvSpPr>
            <p:cNvPr id="37" name="Дуга 36"/>
            <p:cNvSpPr/>
            <p:nvPr/>
          </p:nvSpPr>
          <p:spPr>
            <a:xfrm rot="17620500">
              <a:off x="1881967" y="3269859"/>
              <a:ext cx="511346" cy="592434"/>
            </a:xfrm>
            <a:prstGeom prst="arc">
              <a:avLst>
                <a:gd name="adj1" fmla="val 1533695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Дуга 40"/>
            <p:cNvSpPr/>
            <p:nvPr/>
          </p:nvSpPr>
          <p:spPr>
            <a:xfrm rot="17431702">
              <a:off x="1931449" y="3323641"/>
              <a:ext cx="432048" cy="504056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6783864">
            <a:off x="3235091" y="3654011"/>
            <a:ext cx="670769" cy="511346"/>
            <a:chOff x="1841423" y="3310403"/>
            <a:chExt cx="592434" cy="511346"/>
          </a:xfrm>
        </p:grpSpPr>
        <p:sp>
          <p:nvSpPr>
            <p:cNvPr id="43" name="Дуга 42"/>
            <p:cNvSpPr/>
            <p:nvPr/>
          </p:nvSpPr>
          <p:spPr>
            <a:xfrm rot="17620500">
              <a:off x="1881967" y="3269859"/>
              <a:ext cx="511346" cy="592434"/>
            </a:xfrm>
            <a:prstGeom prst="arc">
              <a:avLst>
                <a:gd name="adj1" fmla="val 1533695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Дуга 43"/>
            <p:cNvSpPr/>
            <p:nvPr/>
          </p:nvSpPr>
          <p:spPr>
            <a:xfrm rot="17431702">
              <a:off x="1931449" y="3323641"/>
              <a:ext cx="432048" cy="504056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115616" y="3717032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28184" y="3356992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51920" y="4293096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51720" y="4437112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Дуга 50"/>
          <p:cNvSpPr/>
          <p:nvPr/>
        </p:nvSpPr>
        <p:spPr>
          <a:xfrm rot="19907796">
            <a:off x="4962206" y="4856746"/>
            <a:ext cx="792088" cy="936104"/>
          </a:xfrm>
          <a:prstGeom prst="arc">
            <a:avLst>
              <a:gd name="adj1" fmla="val 15570577"/>
              <a:gd name="adj2" fmla="val 1945714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818872" y="4619146"/>
            <a:ext cx="797025" cy="936104"/>
            <a:chOff x="818872" y="4619146"/>
            <a:chExt cx="797025" cy="936104"/>
          </a:xfrm>
        </p:grpSpPr>
        <p:sp>
          <p:nvSpPr>
            <p:cNvPr id="53" name="Дуга 52"/>
            <p:cNvSpPr/>
            <p:nvPr/>
          </p:nvSpPr>
          <p:spPr>
            <a:xfrm rot="1246195">
              <a:off x="823809" y="4619146"/>
              <a:ext cx="792088" cy="936104"/>
            </a:xfrm>
            <a:prstGeom prst="arc">
              <a:avLst>
                <a:gd name="adj1" fmla="val 15570577"/>
                <a:gd name="adj2" fmla="val 1824844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Дуга 53"/>
            <p:cNvSpPr/>
            <p:nvPr/>
          </p:nvSpPr>
          <p:spPr>
            <a:xfrm rot="1639166">
              <a:off x="859580" y="4685956"/>
              <a:ext cx="615366" cy="652397"/>
            </a:xfrm>
            <a:prstGeom prst="arc">
              <a:avLst>
                <a:gd name="adj1" fmla="val 15570577"/>
                <a:gd name="adj2" fmla="val 1878480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Дуга 54"/>
            <p:cNvSpPr/>
            <p:nvPr/>
          </p:nvSpPr>
          <p:spPr>
            <a:xfrm rot="1300449">
              <a:off x="818872" y="4751856"/>
              <a:ext cx="623047" cy="462041"/>
            </a:xfrm>
            <a:prstGeom prst="arc">
              <a:avLst>
                <a:gd name="adj1" fmla="val 15570577"/>
                <a:gd name="adj2" fmla="val 20125215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11232155">
            <a:off x="6422485" y="1548557"/>
            <a:ext cx="868866" cy="939462"/>
            <a:chOff x="750122" y="4602283"/>
            <a:chExt cx="868866" cy="939462"/>
          </a:xfrm>
        </p:grpSpPr>
        <p:sp>
          <p:nvSpPr>
            <p:cNvPr id="58" name="Дуга 57"/>
            <p:cNvSpPr/>
            <p:nvPr/>
          </p:nvSpPr>
          <p:spPr>
            <a:xfrm rot="1246195">
              <a:off x="750122" y="4602283"/>
              <a:ext cx="868866" cy="939462"/>
            </a:xfrm>
            <a:prstGeom prst="arc">
              <a:avLst>
                <a:gd name="adj1" fmla="val 15186146"/>
                <a:gd name="adj2" fmla="val 18756995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Дуга 58"/>
            <p:cNvSpPr/>
            <p:nvPr/>
          </p:nvSpPr>
          <p:spPr>
            <a:xfrm rot="1639166">
              <a:off x="859579" y="4685956"/>
              <a:ext cx="615366" cy="652397"/>
            </a:xfrm>
            <a:prstGeom prst="arc">
              <a:avLst>
                <a:gd name="adj1" fmla="val 14590607"/>
                <a:gd name="adj2" fmla="val 19364265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1300449">
              <a:off x="818872" y="4751856"/>
              <a:ext cx="623047" cy="462041"/>
            </a:xfrm>
            <a:prstGeom prst="arc">
              <a:avLst>
                <a:gd name="adj1" fmla="val 15570577"/>
                <a:gd name="adj2" fmla="val 2071208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1187624" y="1484784"/>
            <a:ext cx="6336704" cy="3600400"/>
          </a:xfrm>
          <a:prstGeom prst="parallelogram">
            <a:avLst/>
          </a:prstGeom>
          <a:solidFill>
            <a:srgbClr val="009999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23728" y="1484784"/>
            <a:ext cx="0" cy="3600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23728" y="1484784"/>
            <a:ext cx="5112568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23728" y="4797152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933930">
            <a:off x="6981627" y="2382243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236296" y="256490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907704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16216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80312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91680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12334722">
            <a:off x="7183539" y="961831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469240">
            <a:off x="887589" y="4774681"/>
            <a:ext cx="792088" cy="936104"/>
          </a:xfrm>
          <a:prstGeom prst="arc">
            <a:avLst>
              <a:gd name="adj1" fmla="val 15209170"/>
              <a:gd name="adj2" fmla="val 1965126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55776" y="5589240"/>
            <a:ext cx="38884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31640" y="508518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80312" y="1844824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07904" y="404664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538" y="2643182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99592" y="1484784"/>
            <a:ext cx="7272808" cy="3528392"/>
          </a:xfrm>
          <a:prstGeom prst="triangle">
            <a:avLst>
              <a:gd name="adj" fmla="val 31840"/>
            </a:avLst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0"/>
            <a:endCxn id="2" idx="3"/>
          </p:cNvCxnSpPr>
          <p:nvPr/>
        </p:nvCxnSpPr>
        <p:spPr>
          <a:xfrm>
            <a:off x="3215254" y="1484784"/>
            <a:ext cx="0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912454">
            <a:off x="3118440" y="1543392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25144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987824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8100392" y="5013176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31840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уга 13"/>
          <p:cNvSpPr/>
          <p:nvPr/>
        </p:nvSpPr>
        <p:spPr>
          <a:xfrm rot="15663253">
            <a:off x="7508211" y="4433068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 rot="11518736">
            <a:off x="2977919" y="1417581"/>
            <a:ext cx="811899" cy="683608"/>
            <a:chOff x="1841423" y="3310403"/>
            <a:chExt cx="592434" cy="511346"/>
          </a:xfrm>
        </p:grpSpPr>
        <p:sp>
          <p:nvSpPr>
            <p:cNvPr id="21" name="Дуга 20"/>
            <p:cNvSpPr/>
            <p:nvPr/>
          </p:nvSpPr>
          <p:spPr>
            <a:xfrm rot="17620500">
              <a:off x="1881967" y="3269859"/>
              <a:ext cx="511346" cy="592434"/>
            </a:xfrm>
            <a:prstGeom prst="arc">
              <a:avLst>
                <a:gd name="adj1" fmla="val 1533695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7431702">
              <a:off x="1931449" y="3323641"/>
              <a:ext cx="432048" cy="504056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 rot="3981965">
            <a:off x="802068" y="4639190"/>
            <a:ext cx="886775" cy="681413"/>
            <a:chOff x="1766209" y="3294768"/>
            <a:chExt cx="670952" cy="511346"/>
          </a:xfrm>
        </p:grpSpPr>
        <p:sp>
          <p:nvSpPr>
            <p:cNvPr id="25" name="Дуга 24"/>
            <p:cNvSpPr/>
            <p:nvPr/>
          </p:nvSpPr>
          <p:spPr>
            <a:xfrm rot="17620500">
              <a:off x="1846012" y="3214965"/>
              <a:ext cx="511346" cy="670952"/>
            </a:xfrm>
            <a:prstGeom prst="arc">
              <a:avLst>
                <a:gd name="adj1" fmla="val 15477476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 rot="17431702">
              <a:off x="1893120" y="3268480"/>
              <a:ext cx="432048" cy="585909"/>
            </a:xfrm>
            <a:prstGeom prst="arc">
              <a:avLst>
                <a:gd name="adj1" fmla="val 15396791"/>
                <a:gd name="adj2" fmla="val 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Дуга 28"/>
          <p:cNvSpPr/>
          <p:nvPr/>
        </p:nvSpPr>
        <p:spPr>
          <a:xfrm rot="10203202">
            <a:off x="2702678" y="1402142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835696" y="5013176"/>
            <a:ext cx="6480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6056" y="5013176"/>
            <a:ext cx="72008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1052736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3923928" y="1412776"/>
            <a:ext cx="3625850" cy="3157538"/>
          </a:xfrm>
          <a:prstGeom prst="triangle">
            <a:avLst>
              <a:gd name="adj" fmla="val 79688"/>
            </a:avLst>
          </a:prstGeom>
          <a:solidFill>
            <a:srgbClr val="4872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563888" y="4509120"/>
            <a:ext cx="514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6660232" y="872183"/>
            <a:ext cx="54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538666" y="4516339"/>
            <a:ext cx="49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8" name="Arc 21"/>
          <p:cNvSpPr>
            <a:spLocks/>
          </p:cNvSpPr>
          <p:nvPr/>
        </p:nvSpPr>
        <p:spPr bwMode="auto">
          <a:xfrm>
            <a:off x="4325566" y="4151214"/>
            <a:ext cx="265348" cy="410182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23"/>
          <p:cNvSpPr>
            <a:spLocks/>
          </p:cNvSpPr>
          <p:nvPr/>
        </p:nvSpPr>
        <p:spPr bwMode="auto">
          <a:xfrm flipH="1">
            <a:off x="7363219" y="4345372"/>
            <a:ext cx="180022" cy="216024"/>
          </a:xfrm>
          <a:custGeom>
            <a:avLst/>
            <a:gdLst>
              <a:gd name="T0" fmla="*/ 10312885 w 21600"/>
              <a:gd name="T1" fmla="*/ 0 h 21071"/>
              <a:gd name="T2" fmla="*/ 46865478 w 21600"/>
              <a:gd name="T3" fmla="*/ 493901575 h 21071"/>
              <a:gd name="T4" fmla="*/ 0 w 21600"/>
              <a:gd name="T5" fmla="*/ 493901575 h 21071"/>
              <a:gd name="T6" fmla="*/ 0 60000 65536"/>
              <a:gd name="T7" fmla="*/ 0 60000 65536"/>
              <a:gd name="T8" fmla="*/ 0 60000 65536"/>
              <a:gd name="T9" fmla="*/ 0 w 21600"/>
              <a:gd name="T10" fmla="*/ 0 h 21071"/>
              <a:gd name="T11" fmla="*/ 21600 w 21600"/>
              <a:gd name="T12" fmla="*/ 21071 h 210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1" fill="none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</a:path>
              <a:path w="21600" h="21071" stroke="0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  <a:lnTo>
                  <a:pt x="0" y="2107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24"/>
          <p:cNvSpPr>
            <a:spLocks/>
          </p:cNvSpPr>
          <p:nvPr/>
        </p:nvSpPr>
        <p:spPr bwMode="auto">
          <a:xfrm flipH="1">
            <a:off x="7183201" y="4165352"/>
            <a:ext cx="432047" cy="396044"/>
          </a:xfrm>
          <a:custGeom>
            <a:avLst/>
            <a:gdLst>
              <a:gd name="T0" fmla="*/ 539282511 w 21600"/>
              <a:gd name="T1" fmla="*/ 0 h 20521"/>
              <a:gd name="T2" fmla="*/ 1728279844 w 21600"/>
              <a:gd name="T3" fmla="*/ 2147483647 h 20521"/>
              <a:gd name="T4" fmla="*/ 0 w 21600"/>
              <a:gd name="T5" fmla="*/ 2147483647 h 20521"/>
              <a:gd name="T6" fmla="*/ 0 60000 65536"/>
              <a:gd name="T7" fmla="*/ 0 60000 65536"/>
              <a:gd name="T8" fmla="*/ 0 60000 65536"/>
              <a:gd name="T9" fmla="*/ 0 w 21600"/>
              <a:gd name="T10" fmla="*/ 0 h 20521"/>
              <a:gd name="T11" fmla="*/ 21600 w 21600"/>
              <a:gd name="T12" fmla="*/ 20521 h 20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21" fill="none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</a:path>
              <a:path w="21600" h="20521" stroke="0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  <a:lnTo>
                  <a:pt x="0" y="2052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Группа 33"/>
          <p:cNvGrpSpPr>
            <a:grpSpLocks/>
          </p:cNvGrpSpPr>
          <p:nvPr/>
        </p:nvGrpSpPr>
        <p:grpSpPr bwMode="auto">
          <a:xfrm>
            <a:off x="6406778" y="1303239"/>
            <a:ext cx="1095375" cy="847725"/>
            <a:chOff x="2044915" y="2096325"/>
            <a:chExt cx="864096" cy="618025"/>
          </a:xfrm>
        </p:grpSpPr>
        <p:sp>
          <p:nvSpPr>
            <p:cNvPr id="12" name="Дуга 11"/>
            <p:cNvSpPr/>
            <p:nvPr/>
          </p:nvSpPr>
          <p:spPr>
            <a:xfrm rot="9783037">
              <a:off x="2044915" y="2137990"/>
              <a:ext cx="864096" cy="57636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9783037">
              <a:off x="2162632" y="2202801"/>
              <a:ext cx="463356" cy="328687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9783037">
              <a:off x="2079980" y="2096325"/>
              <a:ext cx="663726" cy="54164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39552" y="1268760"/>
            <a:ext cx="2884487" cy="2324100"/>
          </a:xfrm>
          <a:prstGeom prst="triangle">
            <a:avLst>
              <a:gd name="adj" fmla="val 82097"/>
            </a:avLst>
          </a:prstGeom>
          <a:solidFill>
            <a:srgbClr val="CDDD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23528" y="3356992"/>
            <a:ext cx="94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/>
              <a:t>N</a:t>
            </a:r>
            <a:endParaRPr lang="ru-RU" sz="5400" baseline="-25000" dirty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699792" y="620688"/>
            <a:ext cx="985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aseline="-25000" dirty="0">
                <a:latin typeface="Arial" pitchFamily="34" charset="0"/>
                <a:cs typeface="Arial" pitchFamily="34" charset="0"/>
              </a:rPr>
              <a:t>K</a:t>
            </a:r>
            <a:endParaRPr lang="ru-RU" sz="4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203848" y="3356992"/>
            <a:ext cx="906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/>
              <a:t>M</a:t>
            </a:r>
            <a:endParaRPr lang="ru-RU" sz="5400" baseline="-25000" dirty="0"/>
          </a:p>
        </p:txBody>
      </p:sp>
      <p:sp>
        <p:nvSpPr>
          <p:cNvPr id="19" name="Arc 22"/>
          <p:cNvSpPr>
            <a:spLocks/>
          </p:cNvSpPr>
          <p:nvPr/>
        </p:nvSpPr>
        <p:spPr bwMode="auto">
          <a:xfrm>
            <a:off x="977702" y="3167409"/>
            <a:ext cx="277353" cy="453305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rc 28"/>
          <p:cNvSpPr>
            <a:spLocks/>
          </p:cNvSpPr>
          <p:nvPr/>
        </p:nvSpPr>
        <p:spPr bwMode="auto">
          <a:xfrm flipH="1">
            <a:off x="3091258" y="3296679"/>
            <a:ext cx="360040" cy="288032"/>
          </a:xfrm>
          <a:custGeom>
            <a:avLst/>
            <a:gdLst>
              <a:gd name="T0" fmla="*/ 75498067 w 21600"/>
              <a:gd name="T1" fmla="*/ 0 h 20725"/>
              <a:gd name="T2" fmla="*/ 267954473 w 21600"/>
              <a:gd name="T3" fmla="*/ 1261860644 h 20725"/>
              <a:gd name="T4" fmla="*/ 0 w 21600"/>
              <a:gd name="T5" fmla="*/ 1261860644 h 20725"/>
              <a:gd name="T6" fmla="*/ 0 60000 65536"/>
              <a:gd name="T7" fmla="*/ 0 60000 65536"/>
              <a:gd name="T8" fmla="*/ 0 60000 65536"/>
              <a:gd name="T9" fmla="*/ 0 w 21600"/>
              <a:gd name="T10" fmla="*/ 0 h 20725"/>
              <a:gd name="T11" fmla="*/ 21600 w 21600"/>
              <a:gd name="T12" fmla="*/ 20725 h 207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25" fill="none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rc 30"/>
          <p:cNvSpPr>
            <a:spLocks/>
          </p:cNvSpPr>
          <p:nvPr/>
        </p:nvSpPr>
        <p:spPr bwMode="auto">
          <a:xfrm flipH="1">
            <a:off x="3019250" y="3224671"/>
            <a:ext cx="324037" cy="360039"/>
          </a:xfrm>
          <a:custGeom>
            <a:avLst/>
            <a:gdLst>
              <a:gd name="T0" fmla="*/ 0 w 21600"/>
              <a:gd name="T1" fmla="*/ 0 h 21600"/>
              <a:gd name="T2" fmla="*/ 433565158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" name="Группа 36"/>
          <p:cNvGrpSpPr>
            <a:grpSpLocks/>
          </p:cNvGrpSpPr>
          <p:nvPr/>
        </p:nvGrpSpPr>
        <p:grpSpPr bwMode="auto">
          <a:xfrm>
            <a:off x="2474714" y="1086197"/>
            <a:ext cx="958850" cy="841375"/>
            <a:chOff x="2044915" y="2096325"/>
            <a:chExt cx="864096" cy="618025"/>
          </a:xfrm>
        </p:grpSpPr>
        <p:sp>
          <p:nvSpPr>
            <p:cNvPr id="23" name="Дуга 22"/>
            <p:cNvSpPr/>
            <p:nvPr/>
          </p:nvSpPr>
          <p:spPr>
            <a:xfrm rot="9783037">
              <a:off x="2044915" y="2138304"/>
              <a:ext cx="864096" cy="57604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 rot="9783037">
              <a:off x="2160796" y="2202439"/>
              <a:ext cx="464952" cy="32883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9783037">
              <a:off x="2079250" y="2096325"/>
              <a:ext cx="665240" cy="541063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827584" y="116632"/>
            <a:ext cx="700092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Проверим домашнее задание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1052736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544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64088" y="3212976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S=300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47664" y="2420888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>
            <a:stCxn id="4" idx="2"/>
            <a:endCxn id="4" idx="0"/>
          </p:cNvCxnSpPr>
          <p:nvPr/>
        </p:nvCxnSpPr>
        <p:spPr>
          <a:xfrm flipV="1">
            <a:off x="3923928" y="1412776"/>
            <a:ext cx="2889368" cy="31575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 rot="18747203">
            <a:off x="4390070" y="2443309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486916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7504" y="4869160"/>
            <a:ext cx="20882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NK.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5301208"/>
            <a:ext cx="20882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619672" y="5445224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∆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NKM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~∆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АВС,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572000" y="4941168"/>
          <a:ext cx="1708429" cy="936104"/>
        </p:xfrm>
        <a:graphic>
          <a:graphicData uri="http://schemas.openxmlformats.org/presentationml/2006/ole">
            <p:oleObj spid="_x0000_s1026" name="Формула" r:id="rId4" imgW="774360" imgH="431640" progId="Equation.3">
              <p:embed/>
            </p:oleObj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6228184" y="4941168"/>
          <a:ext cx="2100263" cy="936625"/>
        </p:xfrm>
        <a:graphic>
          <a:graphicData uri="http://schemas.openxmlformats.org/presentationml/2006/ole">
            <p:oleObj spid="_x0000_s1028" name="Формула" r:id="rId5" imgW="952200" imgH="431640" progId="Equation.3">
              <p:embed/>
            </p:oleObj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8460432" y="4941168"/>
          <a:ext cx="449262" cy="854075"/>
        </p:xfrm>
        <a:graphic>
          <a:graphicData uri="http://schemas.openxmlformats.org/presentationml/2006/ole">
            <p:oleObj spid="_x0000_s1029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395536" y="5733256"/>
          <a:ext cx="954087" cy="854075"/>
        </p:xfrm>
        <a:graphic>
          <a:graphicData uri="http://schemas.openxmlformats.org/presentationml/2006/ole">
            <p:oleObj spid="_x0000_s1030" name="Формула" r:id="rId7" imgW="431640" imgH="393480" progId="Equation.3">
              <p:embed/>
            </p:oleObj>
          </a:graphicData>
        </a:graphic>
      </p:graphicFrame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1547664" y="5949280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>
            <a:stCxn id="15" idx="0"/>
          </p:cNvCxnSpPr>
          <p:nvPr/>
        </p:nvCxnSpPr>
        <p:spPr>
          <a:xfrm flipH="1">
            <a:off x="539552" y="1268760"/>
            <a:ext cx="2368077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1907705" y="5805265"/>
          <a:ext cx="1296144" cy="822998"/>
        </p:xfrm>
        <a:graphic>
          <a:graphicData uri="http://schemas.openxmlformats.org/presentationml/2006/ole">
            <p:oleObj spid="_x0000_s1031" name="Формула" r:id="rId8" imgW="609480" imgH="393480" progId="Equation.3">
              <p:embed/>
            </p:oleObj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/>
        </p:nvGraphicFramePr>
        <p:xfrm>
          <a:off x="3203848" y="5805264"/>
          <a:ext cx="1295400" cy="822325"/>
        </p:xfrm>
        <a:graphic>
          <a:graphicData uri="http://schemas.openxmlformats.org/presentationml/2006/ole">
            <p:oleObj spid="_x0000_s1032" name="Формула" r:id="rId9" imgW="609480" imgH="393480" progId="Equation.3">
              <p:embed/>
            </p:oleObj>
          </a:graphicData>
        </a:graphic>
      </p:graphicFrame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4572000" y="6021288"/>
          <a:ext cx="1376362" cy="423862"/>
        </p:xfrm>
        <a:graphic>
          <a:graphicData uri="http://schemas.openxmlformats.org/presentationml/2006/ole">
            <p:oleObj spid="_x0000_s1033" name="Формула" r:id="rId10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3923928" y="1412776"/>
            <a:ext cx="3625850" cy="3157538"/>
          </a:xfrm>
          <a:prstGeom prst="triangle">
            <a:avLst>
              <a:gd name="adj" fmla="val 79688"/>
            </a:avLst>
          </a:prstGeom>
          <a:solidFill>
            <a:srgbClr val="4872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51520" y="3573016"/>
            <a:ext cx="72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699792" y="764704"/>
            <a:ext cx="792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419872" y="3501008"/>
            <a:ext cx="705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c 21"/>
          <p:cNvSpPr>
            <a:spLocks/>
          </p:cNvSpPr>
          <p:nvPr/>
        </p:nvSpPr>
        <p:spPr bwMode="auto">
          <a:xfrm>
            <a:off x="4325566" y="4151214"/>
            <a:ext cx="265348" cy="410182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23"/>
          <p:cNvSpPr>
            <a:spLocks/>
          </p:cNvSpPr>
          <p:nvPr/>
        </p:nvSpPr>
        <p:spPr bwMode="auto">
          <a:xfrm flipH="1">
            <a:off x="7363219" y="4345372"/>
            <a:ext cx="180022" cy="216024"/>
          </a:xfrm>
          <a:custGeom>
            <a:avLst/>
            <a:gdLst>
              <a:gd name="T0" fmla="*/ 10312885 w 21600"/>
              <a:gd name="T1" fmla="*/ 0 h 21071"/>
              <a:gd name="T2" fmla="*/ 46865478 w 21600"/>
              <a:gd name="T3" fmla="*/ 493901575 h 21071"/>
              <a:gd name="T4" fmla="*/ 0 w 21600"/>
              <a:gd name="T5" fmla="*/ 493901575 h 21071"/>
              <a:gd name="T6" fmla="*/ 0 60000 65536"/>
              <a:gd name="T7" fmla="*/ 0 60000 65536"/>
              <a:gd name="T8" fmla="*/ 0 60000 65536"/>
              <a:gd name="T9" fmla="*/ 0 w 21600"/>
              <a:gd name="T10" fmla="*/ 0 h 21071"/>
              <a:gd name="T11" fmla="*/ 21600 w 21600"/>
              <a:gd name="T12" fmla="*/ 21071 h 210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1" fill="none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</a:path>
              <a:path w="21600" h="21071" stroke="0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  <a:lnTo>
                  <a:pt x="0" y="2107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24"/>
          <p:cNvSpPr>
            <a:spLocks/>
          </p:cNvSpPr>
          <p:nvPr/>
        </p:nvSpPr>
        <p:spPr bwMode="auto">
          <a:xfrm flipH="1">
            <a:off x="7183201" y="4165352"/>
            <a:ext cx="432047" cy="396044"/>
          </a:xfrm>
          <a:custGeom>
            <a:avLst/>
            <a:gdLst>
              <a:gd name="T0" fmla="*/ 539282511 w 21600"/>
              <a:gd name="T1" fmla="*/ 0 h 20521"/>
              <a:gd name="T2" fmla="*/ 1728279844 w 21600"/>
              <a:gd name="T3" fmla="*/ 2147483647 h 20521"/>
              <a:gd name="T4" fmla="*/ 0 w 21600"/>
              <a:gd name="T5" fmla="*/ 2147483647 h 20521"/>
              <a:gd name="T6" fmla="*/ 0 60000 65536"/>
              <a:gd name="T7" fmla="*/ 0 60000 65536"/>
              <a:gd name="T8" fmla="*/ 0 60000 65536"/>
              <a:gd name="T9" fmla="*/ 0 w 21600"/>
              <a:gd name="T10" fmla="*/ 0 h 20521"/>
              <a:gd name="T11" fmla="*/ 21600 w 21600"/>
              <a:gd name="T12" fmla="*/ 20521 h 20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21" fill="none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</a:path>
              <a:path w="21600" h="20521" stroke="0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  <a:lnTo>
                  <a:pt x="0" y="2052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6406778" y="1303239"/>
            <a:ext cx="1095375" cy="847725"/>
            <a:chOff x="2044915" y="2096325"/>
            <a:chExt cx="864096" cy="618025"/>
          </a:xfrm>
        </p:grpSpPr>
        <p:sp>
          <p:nvSpPr>
            <p:cNvPr id="12" name="Дуга 11"/>
            <p:cNvSpPr/>
            <p:nvPr/>
          </p:nvSpPr>
          <p:spPr>
            <a:xfrm rot="9783037">
              <a:off x="2044915" y="2137990"/>
              <a:ext cx="864096" cy="57636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9783037">
              <a:off x="2162632" y="2202801"/>
              <a:ext cx="463356" cy="328687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9783037">
              <a:off x="2079980" y="2096325"/>
              <a:ext cx="663726" cy="54164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39552" y="1268760"/>
            <a:ext cx="2884487" cy="2324100"/>
          </a:xfrm>
          <a:prstGeom prst="triangle">
            <a:avLst>
              <a:gd name="adj" fmla="val 82097"/>
            </a:avLst>
          </a:prstGeom>
          <a:solidFill>
            <a:srgbClr val="CDDD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707904" y="4293096"/>
            <a:ext cx="94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 smtClean="0"/>
              <a:t>A</a:t>
            </a:r>
            <a:endParaRPr lang="ru-RU" sz="5400" baseline="-25000" dirty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588224" y="764704"/>
            <a:ext cx="985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aseline="-250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524328" y="4149080"/>
            <a:ext cx="906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 smtClean="0"/>
              <a:t>C</a:t>
            </a:r>
            <a:endParaRPr lang="ru-RU" sz="5400" baseline="-25000" dirty="0"/>
          </a:p>
        </p:txBody>
      </p:sp>
      <p:sp>
        <p:nvSpPr>
          <p:cNvPr id="19" name="Arc 22"/>
          <p:cNvSpPr>
            <a:spLocks/>
          </p:cNvSpPr>
          <p:nvPr/>
        </p:nvSpPr>
        <p:spPr bwMode="auto">
          <a:xfrm>
            <a:off x="977702" y="3167409"/>
            <a:ext cx="277353" cy="453305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rc 28"/>
          <p:cNvSpPr>
            <a:spLocks/>
          </p:cNvSpPr>
          <p:nvPr/>
        </p:nvSpPr>
        <p:spPr bwMode="auto">
          <a:xfrm flipH="1">
            <a:off x="3091258" y="3296679"/>
            <a:ext cx="360040" cy="288032"/>
          </a:xfrm>
          <a:custGeom>
            <a:avLst/>
            <a:gdLst>
              <a:gd name="T0" fmla="*/ 75498067 w 21600"/>
              <a:gd name="T1" fmla="*/ 0 h 20725"/>
              <a:gd name="T2" fmla="*/ 267954473 w 21600"/>
              <a:gd name="T3" fmla="*/ 1261860644 h 20725"/>
              <a:gd name="T4" fmla="*/ 0 w 21600"/>
              <a:gd name="T5" fmla="*/ 1261860644 h 20725"/>
              <a:gd name="T6" fmla="*/ 0 60000 65536"/>
              <a:gd name="T7" fmla="*/ 0 60000 65536"/>
              <a:gd name="T8" fmla="*/ 0 60000 65536"/>
              <a:gd name="T9" fmla="*/ 0 w 21600"/>
              <a:gd name="T10" fmla="*/ 0 h 20725"/>
              <a:gd name="T11" fmla="*/ 21600 w 21600"/>
              <a:gd name="T12" fmla="*/ 20725 h 207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25" fill="none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rc 30"/>
          <p:cNvSpPr>
            <a:spLocks/>
          </p:cNvSpPr>
          <p:nvPr/>
        </p:nvSpPr>
        <p:spPr bwMode="auto">
          <a:xfrm flipH="1">
            <a:off x="3019250" y="3224671"/>
            <a:ext cx="324037" cy="360039"/>
          </a:xfrm>
          <a:custGeom>
            <a:avLst/>
            <a:gdLst>
              <a:gd name="T0" fmla="*/ 0 w 21600"/>
              <a:gd name="T1" fmla="*/ 0 h 21600"/>
              <a:gd name="T2" fmla="*/ 433565158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Группа 36"/>
          <p:cNvGrpSpPr>
            <a:grpSpLocks/>
          </p:cNvGrpSpPr>
          <p:nvPr/>
        </p:nvGrpSpPr>
        <p:grpSpPr bwMode="auto">
          <a:xfrm>
            <a:off x="2474714" y="1086197"/>
            <a:ext cx="958850" cy="841375"/>
            <a:chOff x="2044915" y="2096325"/>
            <a:chExt cx="864096" cy="618025"/>
          </a:xfrm>
        </p:grpSpPr>
        <p:sp>
          <p:nvSpPr>
            <p:cNvPr id="23" name="Дуга 22"/>
            <p:cNvSpPr/>
            <p:nvPr/>
          </p:nvSpPr>
          <p:spPr>
            <a:xfrm rot="9783037">
              <a:off x="2044915" y="2138304"/>
              <a:ext cx="864096" cy="57604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 rot="9783037">
              <a:off x="2160796" y="2202439"/>
              <a:ext cx="464952" cy="32883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9783037">
              <a:off x="2079250" y="2096325"/>
              <a:ext cx="665240" cy="541063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323528" y="18864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54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4625069">
            <a:off x="2640157" y="2067036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4640873">
            <a:off x="6669093" y="2714518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140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>
            <a:stCxn id="4" idx="4"/>
            <a:endCxn id="4" idx="0"/>
          </p:cNvCxnSpPr>
          <p:nvPr/>
        </p:nvCxnSpPr>
        <p:spPr>
          <a:xfrm flipH="1" flipV="1">
            <a:off x="6813296" y="1412776"/>
            <a:ext cx="736482" cy="31575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51520" y="486916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180528" y="4869160"/>
            <a:ext cx="20882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5445224"/>
            <a:ext cx="20882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619672" y="5589240"/>
            <a:ext cx="3240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∆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~∆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</a:t>
            </a: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7608888" y="5435600"/>
          <a:ext cx="1095375" cy="441325"/>
        </p:xfrm>
        <a:graphic>
          <a:graphicData uri="http://schemas.openxmlformats.org/presentationml/2006/ole">
            <p:oleObj spid="_x0000_s2052" name="Формула" r:id="rId4" imgW="495000" imgH="203040" progId="Equation.3">
              <p:embed/>
            </p:oleObj>
          </a:graphicData>
        </a:graphic>
      </p:graphicFrame>
      <p:cxnSp>
        <p:nvCxnSpPr>
          <p:cNvPr id="50" name="Прямая соединительная линия 49"/>
          <p:cNvCxnSpPr>
            <a:stCxn id="15" idx="0"/>
          </p:cNvCxnSpPr>
          <p:nvPr/>
        </p:nvCxnSpPr>
        <p:spPr>
          <a:xfrm>
            <a:off x="2907629" y="1268760"/>
            <a:ext cx="512243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796136" y="5301208"/>
          <a:ext cx="1667893" cy="831750"/>
        </p:xfrm>
        <a:graphic>
          <a:graphicData uri="http://schemas.openxmlformats.org/presentationml/2006/ole">
            <p:oleObj spid="_x0000_s2054" name="Формула" r:id="rId5" imgW="850680" imgH="4316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403648" y="4653136"/>
          <a:ext cx="969963" cy="871537"/>
        </p:xfrm>
        <a:graphic>
          <a:graphicData uri="http://schemas.openxmlformats.org/presentationml/2006/ole">
            <p:oleObj spid="_x0000_s2057" name="Формула" r:id="rId6" imgW="507960" imgH="4572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27984" y="5301208"/>
          <a:ext cx="1404938" cy="871538"/>
        </p:xfrm>
        <a:graphic>
          <a:graphicData uri="http://schemas.openxmlformats.org/presentationml/2006/ole">
            <p:oleObj spid="_x0000_s2058" name="Формула" r:id="rId7" imgW="736560" imgH="45720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619672" y="5877272"/>
          <a:ext cx="1646510" cy="871538"/>
        </p:xfrm>
        <a:graphic>
          <a:graphicData uri="http://schemas.openxmlformats.org/presentationml/2006/ole">
            <p:oleObj spid="_x0000_s2059" name="Формула" r:id="rId8" imgW="838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539552" y="836712"/>
            <a:ext cx="3625850" cy="3157538"/>
          </a:xfrm>
          <a:prstGeom prst="triangle">
            <a:avLst>
              <a:gd name="adj" fmla="val 79688"/>
            </a:avLst>
          </a:prstGeom>
          <a:solidFill>
            <a:srgbClr val="4872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Arc 21"/>
          <p:cNvSpPr>
            <a:spLocks/>
          </p:cNvSpPr>
          <p:nvPr/>
        </p:nvSpPr>
        <p:spPr bwMode="auto">
          <a:xfrm>
            <a:off x="941190" y="3575150"/>
            <a:ext cx="265348" cy="410182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23"/>
          <p:cNvSpPr>
            <a:spLocks/>
          </p:cNvSpPr>
          <p:nvPr/>
        </p:nvSpPr>
        <p:spPr bwMode="auto">
          <a:xfrm flipH="1">
            <a:off x="3978843" y="3769308"/>
            <a:ext cx="180022" cy="216024"/>
          </a:xfrm>
          <a:custGeom>
            <a:avLst/>
            <a:gdLst>
              <a:gd name="T0" fmla="*/ 10312885 w 21600"/>
              <a:gd name="T1" fmla="*/ 0 h 21071"/>
              <a:gd name="T2" fmla="*/ 46865478 w 21600"/>
              <a:gd name="T3" fmla="*/ 493901575 h 21071"/>
              <a:gd name="T4" fmla="*/ 0 w 21600"/>
              <a:gd name="T5" fmla="*/ 493901575 h 21071"/>
              <a:gd name="T6" fmla="*/ 0 60000 65536"/>
              <a:gd name="T7" fmla="*/ 0 60000 65536"/>
              <a:gd name="T8" fmla="*/ 0 60000 65536"/>
              <a:gd name="T9" fmla="*/ 0 w 21600"/>
              <a:gd name="T10" fmla="*/ 0 h 21071"/>
              <a:gd name="T11" fmla="*/ 21600 w 21600"/>
              <a:gd name="T12" fmla="*/ 21071 h 210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1" fill="none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</a:path>
              <a:path w="21600" h="21071" stroke="0" extrusionOk="0">
                <a:moveTo>
                  <a:pt x="4752" y="0"/>
                </a:moveTo>
                <a:cubicBezTo>
                  <a:pt x="14603" y="2222"/>
                  <a:pt x="21600" y="10972"/>
                  <a:pt x="21600" y="21071"/>
                </a:cubicBezTo>
                <a:lnTo>
                  <a:pt x="0" y="2107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24"/>
          <p:cNvSpPr>
            <a:spLocks/>
          </p:cNvSpPr>
          <p:nvPr/>
        </p:nvSpPr>
        <p:spPr bwMode="auto">
          <a:xfrm flipH="1">
            <a:off x="3798825" y="3589288"/>
            <a:ext cx="432047" cy="396044"/>
          </a:xfrm>
          <a:custGeom>
            <a:avLst/>
            <a:gdLst>
              <a:gd name="T0" fmla="*/ 539282511 w 21600"/>
              <a:gd name="T1" fmla="*/ 0 h 20521"/>
              <a:gd name="T2" fmla="*/ 1728279844 w 21600"/>
              <a:gd name="T3" fmla="*/ 2147483647 h 20521"/>
              <a:gd name="T4" fmla="*/ 0 w 21600"/>
              <a:gd name="T5" fmla="*/ 2147483647 h 20521"/>
              <a:gd name="T6" fmla="*/ 0 60000 65536"/>
              <a:gd name="T7" fmla="*/ 0 60000 65536"/>
              <a:gd name="T8" fmla="*/ 0 60000 65536"/>
              <a:gd name="T9" fmla="*/ 0 w 21600"/>
              <a:gd name="T10" fmla="*/ 0 h 20521"/>
              <a:gd name="T11" fmla="*/ 21600 w 21600"/>
              <a:gd name="T12" fmla="*/ 20521 h 20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21" fill="none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</a:path>
              <a:path w="21600" h="20521" stroke="0" extrusionOk="0">
                <a:moveTo>
                  <a:pt x="6740" y="-1"/>
                </a:moveTo>
                <a:cubicBezTo>
                  <a:pt x="15606" y="2911"/>
                  <a:pt x="21600" y="11188"/>
                  <a:pt x="21600" y="20521"/>
                </a:cubicBezTo>
                <a:lnTo>
                  <a:pt x="0" y="2052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3022402" y="727175"/>
            <a:ext cx="1095375" cy="847725"/>
            <a:chOff x="2044915" y="2096325"/>
            <a:chExt cx="864096" cy="618025"/>
          </a:xfrm>
        </p:grpSpPr>
        <p:sp>
          <p:nvSpPr>
            <p:cNvPr id="12" name="Дуга 11"/>
            <p:cNvSpPr/>
            <p:nvPr/>
          </p:nvSpPr>
          <p:spPr>
            <a:xfrm rot="9783037">
              <a:off x="2044915" y="2137990"/>
              <a:ext cx="864096" cy="57636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9783037">
              <a:off x="2162632" y="2202801"/>
              <a:ext cx="463356" cy="328687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9783037">
              <a:off x="2079980" y="2096325"/>
              <a:ext cx="663726" cy="541640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23528" y="3717032"/>
            <a:ext cx="94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 smtClean="0"/>
              <a:t>A</a:t>
            </a:r>
            <a:endParaRPr lang="ru-RU" sz="5400" baseline="-25000" dirty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203848" y="188640"/>
            <a:ext cx="985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aseline="-250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139952" y="3573016"/>
            <a:ext cx="906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 smtClean="0"/>
              <a:t>C</a:t>
            </a:r>
            <a:endParaRPr lang="ru-RU" sz="5400" baseline="-25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18864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54</a:t>
            </a:r>
            <a:r>
              <a:rPr lang="en-US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4640873">
            <a:off x="3284717" y="213845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486916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085184"/>
            <a:ext cx="208823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835696" y="5229200"/>
            <a:ext cx="3240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∆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~∆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NKM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</a:t>
            </a: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6588224" y="5013176"/>
          <a:ext cx="1095375" cy="441325"/>
        </p:xfrm>
        <a:graphic>
          <a:graphicData uri="http://schemas.openxmlformats.org/presentationml/2006/ole">
            <p:oleObj spid="_x0000_s3074" name="Формула" r:id="rId4" imgW="495000" imgH="203040" progId="Equation.3">
              <p:embed/>
            </p:oleObj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795338" y="5732463"/>
          <a:ext cx="2644775" cy="663575"/>
        </p:xfrm>
        <a:graphic>
          <a:graphicData uri="http://schemas.openxmlformats.org/presentationml/2006/ole">
            <p:oleObj spid="_x0000_s3075" name="Формула" r:id="rId5" imgW="1549080" imgH="39348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932040" y="4869160"/>
          <a:ext cx="1041400" cy="823913"/>
        </p:xfrm>
        <a:graphic>
          <a:graphicData uri="http://schemas.openxmlformats.org/presentationml/2006/ole">
            <p:oleObj spid="_x0000_s3077" name="Формула" r:id="rId6" imgW="545760" imgH="43164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5940152" y="4869160"/>
          <a:ext cx="720080" cy="750888"/>
        </p:xfrm>
        <a:graphic>
          <a:graphicData uri="http://schemas.openxmlformats.org/presentationml/2006/ole">
            <p:oleObj spid="_x0000_s3078" name="Формула" r:id="rId7" imgW="342720" imgH="393480" progId="Equation.3">
              <p:embed/>
            </p:oleObj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1907704" y="378904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8852211">
            <a:off x="1268492" y="1634398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5292080" y="1124744"/>
            <a:ext cx="2884487" cy="2324100"/>
          </a:xfrm>
          <a:prstGeom prst="triangle">
            <a:avLst>
              <a:gd name="adj" fmla="val 82097"/>
            </a:avLst>
          </a:prstGeom>
          <a:solidFill>
            <a:srgbClr val="CDDD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5076056" y="3212976"/>
            <a:ext cx="94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aseline="-25000" dirty="0"/>
              <a:t>N</a:t>
            </a:r>
            <a:endParaRPr lang="ru-RU" sz="5400" baseline="-25000" dirty="0"/>
          </a:p>
        </p:txBody>
      </p:sp>
      <p:sp>
        <p:nvSpPr>
          <p:cNvPr id="46" name="Arc 22"/>
          <p:cNvSpPr>
            <a:spLocks/>
          </p:cNvSpPr>
          <p:nvPr/>
        </p:nvSpPr>
        <p:spPr bwMode="auto">
          <a:xfrm>
            <a:off x="5730230" y="3023393"/>
            <a:ext cx="277353" cy="453305"/>
          </a:xfrm>
          <a:custGeom>
            <a:avLst/>
            <a:gdLst>
              <a:gd name="T0" fmla="*/ 0 w 21600"/>
              <a:gd name="T1" fmla="*/ 0 h 21600"/>
              <a:gd name="T2" fmla="*/ 138742732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rc 28"/>
          <p:cNvSpPr>
            <a:spLocks/>
          </p:cNvSpPr>
          <p:nvPr/>
        </p:nvSpPr>
        <p:spPr bwMode="auto">
          <a:xfrm flipH="1">
            <a:off x="7843786" y="3152663"/>
            <a:ext cx="360040" cy="288032"/>
          </a:xfrm>
          <a:custGeom>
            <a:avLst/>
            <a:gdLst>
              <a:gd name="T0" fmla="*/ 75498067 w 21600"/>
              <a:gd name="T1" fmla="*/ 0 h 20725"/>
              <a:gd name="T2" fmla="*/ 267954473 w 21600"/>
              <a:gd name="T3" fmla="*/ 1261860644 h 20725"/>
              <a:gd name="T4" fmla="*/ 0 w 21600"/>
              <a:gd name="T5" fmla="*/ 1261860644 h 20725"/>
              <a:gd name="T6" fmla="*/ 0 60000 65536"/>
              <a:gd name="T7" fmla="*/ 0 60000 65536"/>
              <a:gd name="T8" fmla="*/ 0 60000 65536"/>
              <a:gd name="T9" fmla="*/ 0 w 21600"/>
              <a:gd name="T10" fmla="*/ 0 h 20725"/>
              <a:gd name="T11" fmla="*/ 21600 w 21600"/>
              <a:gd name="T12" fmla="*/ 20725 h 207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25" fill="none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0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Arc 30"/>
          <p:cNvSpPr>
            <a:spLocks/>
          </p:cNvSpPr>
          <p:nvPr/>
        </p:nvSpPr>
        <p:spPr bwMode="auto">
          <a:xfrm flipH="1">
            <a:off x="7771778" y="3080655"/>
            <a:ext cx="324037" cy="360039"/>
          </a:xfrm>
          <a:custGeom>
            <a:avLst/>
            <a:gdLst>
              <a:gd name="T0" fmla="*/ 0 w 21600"/>
              <a:gd name="T1" fmla="*/ 0 h 21600"/>
              <a:gd name="T2" fmla="*/ 433565158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" name="Группа 36"/>
          <p:cNvGrpSpPr>
            <a:grpSpLocks/>
          </p:cNvGrpSpPr>
          <p:nvPr/>
        </p:nvGrpSpPr>
        <p:grpSpPr bwMode="auto">
          <a:xfrm>
            <a:off x="7227242" y="942181"/>
            <a:ext cx="958850" cy="841375"/>
            <a:chOff x="2044915" y="2096325"/>
            <a:chExt cx="864096" cy="618025"/>
          </a:xfrm>
        </p:grpSpPr>
        <p:sp>
          <p:nvSpPr>
            <p:cNvPr id="51" name="Дуга 50"/>
            <p:cNvSpPr/>
            <p:nvPr/>
          </p:nvSpPr>
          <p:spPr>
            <a:xfrm rot="9783037">
              <a:off x="2044915" y="2138304"/>
              <a:ext cx="864096" cy="57604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" name="Дуга 51"/>
            <p:cNvSpPr/>
            <p:nvPr/>
          </p:nvSpPr>
          <p:spPr>
            <a:xfrm rot="9783037">
              <a:off x="2160796" y="2202439"/>
              <a:ext cx="464952" cy="32883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3" name="Дуга 52"/>
            <p:cNvSpPr/>
            <p:nvPr/>
          </p:nvSpPr>
          <p:spPr>
            <a:xfrm rot="9783037">
              <a:off x="2079250" y="2096325"/>
              <a:ext cx="665240" cy="541063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6300192" y="2276872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=26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8158163" y="3140968"/>
            <a:ext cx="985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aseline="-25000" dirty="0">
                <a:latin typeface="Arial" pitchFamily="34" charset="0"/>
                <a:cs typeface="Arial" pitchFamily="34" charset="0"/>
              </a:rPr>
              <a:t>M</a:t>
            </a:r>
            <a:endParaRPr lang="ru-RU" sz="4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7452320" y="476672"/>
            <a:ext cx="985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aseline="-25000" dirty="0">
                <a:latin typeface="Arial" pitchFamily="34" charset="0"/>
                <a:cs typeface="Arial" pitchFamily="34" charset="0"/>
              </a:rPr>
              <a:t>K</a:t>
            </a:r>
            <a:endParaRPr lang="ru-RU" sz="4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1520" y="4581128"/>
            <a:ext cx="3240360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KM, NM.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467544" y="5805264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7"/>
          <p:cNvGraphicFramePr>
            <a:graphicFrameLocks noChangeAspect="1"/>
          </p:cNvGraphicFramePr>
          <p:nvPr/>
        </p:nvGraphicFramePr>
        <p:xfrm>
          <a:off x="3491880" y="5733256"/>
          <a:ext cx="1147762" cy="663575"/>
        </p:xfrm>
        <a:graphic>
          <a:graphicData uri="http://schemas.openxmlformats.org/presentationml/2006/ole">
            <p:oleObj spid="_x0000_s3079" name="Формула" r:id="rId8" imgW="672840" imgH="39348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4691063" y="5892800"/>
          <a:ext cx="909637" cy="341313"/>
        </p:xfrm>
        <a:graphic>
          <a:graphicData uri="http://schemas.openxmlformats.org/presentationml/2006/ole">
            <p:oleObj spid="_x0000_s3080" name="Формула" r:id="rId9" imgW="533160" imgH="203040" progId="Equation.3">
              <p:embed/>
            </p:oleObj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5652120" y="5733256"/>
          <a:ext cx="1192213" cy="663575"/>
        </p:xfrm>
        <a:graphic>
          <a:graphicData uri="http://schemas.openxmlformats.org/presentationml/2006/ole">
            <p:oleObj spid="_x0000_s3081" name="Формула" r:id="rId10" imgW="698400" imgH="393480" progId="Equation.3">
              <p:embed/>
            </p:oleObj>
          </a:graphicData>
        </a:graphic>
      </p:graphicFrame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6804248" y="5877272"/>
          <a:ext cx="952500" cy="341313"/>
        </p:xfrm>
        <a:graphic>
          <a:graphicData uri="http://schemas.openxmlformats.org/presentationml/2006/ole">
            <p:oleObj spid="_x0000_s3082" name="Формула" r:id="rId11" imgW="558720" imgH="203040" progId="Equation.3">
              <p:embed/>
            </p:oleObj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7740352" y="5877272"/>
          <a:ext cx="1062037" cy="298450"/>
        </p:xfrm>
        <a:graphic>
          <a:graphicData uri="http://schemas.openxmlformats.org/presentationml/2006/ole">
            <p:oleObj spid="_x0000_s3083" name="Формула" r:id="rId12" imgW="622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9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251520" y="4797152"/>
            <a:ext cx="7560840" cy="936104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188640"/>
            <a:ext cx="8424936" cy="1224136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15900" y="188913"/>
            <a:ext cx="8676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признак подобия треугольников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Если два угла одного треугольника соответственно равны двум углам другого, то такие треугольники подобны.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13"/>
          <p:cNvSpPr>
            <a:spLocks noChangeArrowheads="1"/>
          </p:cNvSpPr>
          <p:nvPr/>
        </p:nvSpPr>
        <p:spPr bwMode="auto">
          <a:xfrm>
            <a:off x="1042665" y="1886471"/>
            <a:ext cx="2857500" cy="2298700"/>
          </a:xfrm>
          <a:prstGeom prst="triangle">
            <a:avLst>
              <a:gd name="adj" fmla="val 79688"/>
            </a:avLst>
          </a:prstGeom>
          <a:solidFill>
            <a:srgbClr val="487278">
              <a:alpha val="1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5" name="AutoShape 14"/>
          <p:cNvSpPr>
            <a:spLocks noChangeArrowheads="1"/>
          </p:cNvSpPr>
          <p:nvPr/>
        </p:nvSpPr>
        <p:spPr bwMode="auto">
          <a:xfrm>
            <a:off x="4932040" y="2492896"/>
            <a:ext cx="2273300" cy="1692275"/>
          </a:xfrm>
          <a:prstGeom prst="triangle">
            <a:avLst>
              <a:gd name="adj" fmla="val 82097"/>
            </a:avLst>
          </a:prstGeom>
          <a:solidFill>
            <a:srgbClr val="CDDD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647377" y="4077220"/>
            <a:ext cx="756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3203848" y="1556792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Text Box 17"/>
          <p:cNvSpPr txBox="1">
            <a:spLocks noChangeArrowheads="1"/>
          </p:cNvSpPr>
          <p:nvPr/>
        </p:nvSpPr>
        <p:spPr bwMode="auto">
          <a:xfrm>
            <a:off x="3884290" y="3908946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4571677" y="4042296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 Box 19"/>
          <p:cNvSpPr txBox="1">
            <a:spLocks noChangeArrowheads="1"/>
          </p:cNvSpPr>
          <p:nvPr/>
        </p:nvSpPr>
        <p:spPr bwMode="auto">
          <a:xfrm>
            <a:off x="6588224" y="2132856"/>
            <a:ext cx="74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Text Box 20"/>
          <p:cNvSpPr txBox="1">
            <a:spLocks noChangeArrowheads="1"/>
          </p:cNvSpPr>
          <p:nvPr/>
        </p:nvSpPr>
        <p:spPr bwMode="auto">
          <a:xfrm>
            <a:off x="7127552" y="3934346"/>
            <a:ext cx="715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Arc 21"/>
          <p:cNvSpPr>
            <a:spLocks/>
          </p:cNvSpPr>
          <p:nvPr/>
        </p:nvSpPr>
        <p:spPr bwMode="auto">
          <a:xfrm>
            <a:off x="1258565" y="3969271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377667496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rc 22"/>
          <p:cNvSpPr>
            <a:spLocks/>
          </p:cNvSpPr>
          <p:nvPr/>
        </p:nvSpPr>
        <p:spPr bwMode="auto">
          <a:xfrm>
            <a:off x="5184452" y="3969271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377667496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2987352" y="1737246"/>
            <a:ext cx="863600" cy="617538"/>
            <a:chOff x="2044915" y="2096325"/>
            <a:chExt cx="864096" cy="618025"/>
          </a:xfrm>
        </p:grpSpPr>
        <p:sp>
          <p:nvSpPr>
            <p:cNvPr id="101" name="Дуга 100"/>
            <p:cNvSpPr/>
            <p:nvPr/>
          </p:nvSpPr>
          <p:spPr>
            <a:xfrm rot="9783037">
              <a:off x="2044915" y="2137633"/>
              <a:ext cx="864096" cy="576717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" name="Дуга 101"/>
            <p:cNvSpPr/>
            <p:nvPr/>
          </p:nvSpPr>
          <p:spPr>
            <a:xfrm rot="9783037">
              <a:off x="2162457" y="2202772"/>
              <a:ext cx="463816" cy="328871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" name="Дуга 102"/>
            <p:cNvSpPr/>
            <p:nvPr/>
          </p:nvSpPr>
          <p:spPr>
            <a:xfrm rot="9783037">
              <a:off x="2079860" y="2096325"/>
              <a:ext cx="663956" cy="541765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" name="Группа 36"/>
          <p:cNvGrpSpPr>
            <a:grpSpLocks/>
          </p:cNvGrpSpPr>
          <p:nvPr/>
        </p:nvGrpSpPr>
        <p:grpSpPr bwMode="auto">
          <a:xfrm>
            <a:off x="6479852" y="2384946"/>
            <a:ext cx="755650" cy="612775"/>
            <a:chOff x="2044915" y="2096325"/>
            <a:chExt cx="864096" cy="618025"/>
          </a:xfrm>
        </p:grpSpPr>
        <p:sp>
          <p:nvSpPr>
            <p:cNvPr id="105" name="Дуга 104"/>
            <p:cNvSpPr/>
            <p:nvPr/>
          </p:nvSpPr>
          <p:spPr>
            <a:xfrm rot="9783037">
              <a:off x="2044915" y="2137954"/>
              <a:ext cx="864096" cy="576396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6" name="Дуга 105"/>
            <p:cNvSpPr/>
            <p:nvPr/>
          </p:nvSpPr>
          <p:spPr>
            <a:xfrm rot="9783037">
              <a:off x="2161096" y="2201998"/>
              <a:ext cx="464724" cy="329827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7" name="Дуга 106"/>
            <p:cNvSpPr/>
            <p:nvPr/>
          </p:nvSpPr>
          <p:spPr>
            <a:xfrm rot="9783037">
              <a:off x="2079407" y="2096325"/>
              <a:ext cx="664410" cy="541172"/>
            </a:xfrm>
            <a:prstGeom prst="arc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10" name="Text Box 29"/>
          <p:cNvSpPr txBox="1">
            <a:spLocks noChangeArrowheads="1"/>
          </p:cNvSpPr>
          <p:nvPr/>
        </p:nvSpPr>
        <p:spPr bwMode="auto">
          <a:xfrm>
            <a:off x="467544" y="4941168"/>
            <a:ext cx="4284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4572000" y="4941168"/>
            <a:ext cx="4284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800" dirty="0" smtClean="0"/>
              <a:t>∆</a:t>
            </a:r>
            <a:r>
              <a:rPr lang="en-US" sz="1800" dirty="0" smtClean="0"/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МКЕ</a:t>
            </a:r>
            <a:r>
              <a:rPr lang="en-US" sz="1800" dirty="0"/>
              <a:t>  ~ ∆</a:t>
            </a:r>
            <a:r>
              <a:rPr lang="ru-RU" sz="1800" dirty="0"/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1403648" y="5013176"/>
          <a:ext cx="1606550" cy="482600"/>
        </p:xfrm>
        <a:graphic>
          <a:graphicData uri="http://schemas.openxmlformats.org/presentationml/2006/ole">
            <p:oleObj spid="_x0000_s4099" name="Формула" r:id="rId4" imgW="71100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987824" y="5013176"/>
          <a:ext cx="1549400" cy="482600"/>
        </p:xfrm>
        <a:graphic>
          <a:graphicData uri="http://schemas.openxmlformats.org/presentationml/2006/ole">
            <p:oleObj spid="_x0000_s4100" name="Формула" r:id="rId5" imgW="685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40964" grpId="1"/>
      <p:bldP spid="110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899592" y="1124744"/>
            <a:ext cx="2664296" cy="410445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63888" y="1124744"/>
            <a:ext cx="2016224" cy="374441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99592" y="3068960"/>
            <a:ext cx="5760640" cy="216024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580112" y="3068960"/>
            <a:ext cx="1080120" cy="1800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21016960">
            <a:off x="5077368" y="4425236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0043519">
            <a:off x="3224456" y="623842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476672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4869160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924944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16216" y="2708920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5085184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476672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уга 37"/>
          <p:cNvSpPr/>
          <p:nvPr/>
        </p:nvSpPr>
        <p:spPr>
          <a:xfrm>
            <a:off x="4716016" y="3501008"/>
            <a:ext cx="72008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5663253">
            <a:off x="4699899" y="3208932"/>
            <a:ext cx="792088" cy="936104"/>
          </a:xfrm>
          <a:prstGeom prst="arc">
            <a:avLst>
              <a:gd name="adj1" fmla="val 15618490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5575611">
            <a:off x="4447596" y="3164351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5949280"/>
            <a:ext cx="6912768" cy="576064"/>
          </a:xfrm>
          <a:prstGeom prst="rect">
            <a:avLst/>
          </a:prstGeom>
          <a:solidFill>
            <a:srgbClr val="009999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задачах №1-№6 объяснить подобие треугольников.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051720" y="1196752"/>
            <a:ext cx="6048672" cy="4176464"/>
          </a:xfrm>
          <a:prstGeom prst="triangle">
            <a:avLst>
              <a:gd name="adj" fmla="val 25569"/>
            </a:avLst>
          </a:prstGeom>
          <a:solidFill>
            <a:srgbClr val="FFC000">
              <a:alpha val="41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627784" y="2708920"/>
            <a:ext cx="2592288" cy="1152128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75656" y="5229200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56376" y="5157192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2276872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645024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620688"/>
            <a:ext cx="648072" cy="648072"/>
          </a:xfrm>
          <a:prstGeom prst="rect">
            <a:avLst/>
          </a:prstGeom>
          <a:solidFill>
            <a:schemeClr val="tx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 rot="8691335">
            <a:off x="3185056" y="691335"/>
            <a:ext cx="792088" cy="936104"/>
          </a:xfrm>
          <a:prstGeom prst="arc">
            <a:avLst>
              <a:gd name="adj1" fmla="val 15566347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5663253">
            <a:off x="4843916" y="2272828"/>
            <a:ext cx="792088" cy="936104"/>
          </a:xfrm>
          <a:prstGeom prst="arc">
            <a:avLst>
              <a:gd name="adj1" fmla="val 15544624"/>
              <a:gd name="adj2" fmla="val 19457146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20646813">
            <a:off x="1804674" y="5031702"/>
            <a:ext cx="792088" cy="936104"/>
          </a:xfrm>
          <a:prstGeom prst="arc">
            <a:avLst>
              <a:gd name="adj1" fmla="val 16881273"/>
              <a:gd name="adj2" fmla="val 21558623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899592" y="1340768"/>
            <a:ext cx="6768752" cy="3960440"/>
          </a:xfrm>
          <a:prstGeom prst="trapezoid">
            <a:avLst>
              <a:gd name="adj" fmla="val 33711"/>
            </a:avLst>
          </a:prstGeom>
          <a:solidFill>
            <a:srgbClr val="009999">
              <a:alpha val="22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1340768"/>
            <a:ext cx="5400600" cy="396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899592" y="1340768"/>
            <a:ext cx="5400600" cy="396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372200" y="836712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68344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63688" y="836712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067944" y="2852936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60648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5589240"/>
            <a:ext cx="2952328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PEMD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трапеция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 rot="9202247">
            <a:off x="3875682" y="2116705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20274528">
            <a:off x="3854855" y="2535472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5663253">
            <a:off x="7004155" y="4721100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6571877">
            <a:off x="2157194" y="754379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99592" y="1484784"/>
            <a:ext cx="7272808" cy="3528392"/>
          </a:xfrm>
          <a:prstGeom prst="triangle">
            <a:avLst>
              <a:gd name="adj" fmla="val 31840"/>
            </a:avLst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0"/>
            <a:endCxn id="2" idx="3"/>
          </p:cNvCxnSpPr>
          <p:nvPr/>
        </p:nvCxnSpPr>
        <p:spPr>
          <a:xfrm>
            <a:off x="3215254" y="1484784"/>
            <a:ext cx="0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912454">
            <a:off x="3118440" y="1543392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25144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987824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8100392" y="5013176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31840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уга 13"/>
          <p:cNvSpPr/>
          <p:nvPr/>
        </p:nvSpPr>
        <p:spPr>
          <a:xfrm rot="15663253">
            <a:off x="7508211" y="4433068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364621">
            <a:off x="658885" y="4764441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8312525">
            <a:off x="2982451" y="1053654"/>
            <a:ext cx="792088" cy="936104"/>
          </a:xfrm>
          <a:prstGeom prst="arc">
            <a:avLst>
              <a:gd name="adj1" fmla="val 15846411"/>
              <a:gd name="adj2" fmla="val 2015313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319</Words>
  <Application>Microsoft Office PowerPoint</Application>
  <PresentationFormat>Экран (4:3)</PresentationFormat>
  <Paragraphs>174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Первый признак подобия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39</cp:revision>
  <dcterms:created xsi:type="dcterms:W3CDTF">2013-01-30T15:38:42Z</dcterms:created>
  <dcterms:modified xsi:type="dcterms:W3CDTF">2013-03-28T21:38:35Z</dcterms:modified>
</cp:coreProperties>
</file>