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  <p:sldId id="257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2" r:id="rId17"/>
    <p:sldId id="273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99"/>
    <a:srgbClr val="DEBA22"/>
    <a:srgbClr val="A09D23"/>
    <a:srgbClr val="487278"/>
    <a:srgbClr val="F8F8F8"/>
    <a:srgbClr val="CCFF33"/>
    <a:srgbClr val="99FF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8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5" Type="http://schemas.openxmlformats.org/officeDocument/2006/relationships/image" Target="../media/image13.wmf"/><Relationship Id="rId4" Type="http://schemas.openxmlformats.org/officeDocument/2006/relationships/image" Target="../media/image12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3" Type="http://schemas.openxmlformats.org/officeDocument/2006/relationships/image" Target="../media/image15.wmf"/><Relationship Id="rId7" Type="http://schemas.openxmlformats.org/officeDocument/2006/relationships/image" Target="../media/image19.wmf"/><Relationship Id="rId2" Type="http://schemas.openxmlformats.org/officeDocument/2006/relationships/image" Target="../media/image14.wmf"/><Relationship Id="rId1" Type="http://schemas.openxmlformats.org/officeDocument/2006/relationships/image" Target="../media/image9.wmf"/><Relationship Id="rId6" Type="http://schemas.openxmlformats.org/officeDocument/2006/relationships/image" Target="../media/image18.wmf"/><Relationship Id="rId5" Type="http://schemas.openxmlformats.org/officeDocument/2006/relationships/image" Target="../media/image17.wmf"/><Relationship Id="rId4" Type="http://schemas.openxmlformats.org/officeDocument/2006/relationships/image" Target="../media/image16.wmf"/><Relationship Id="rId9" Type="http://schemas.openxmlformats.org/officeDocument/2006/relationships/image" Target="../media/image21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23.wmf"/><Relationship Id="rId1" Type="http://schemas.openxmlformats.org/officeDocument/2006/relationships/image" Target="../media/image2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1ABDA-0EA2-442A-A16F-7DD8C26F69AF}" type="datetimeFigureOut">
              <a:rPr lang="ru-RU" smtClean="0"/>
              <a:pPr/>
              <a:t>29.03.2013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64C79-DA33-4A71-B4A3-4D7FF214C5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1ABDA-0EA2-442A-A16F-7DD8C26F69AF}" type="datetimeFigureOut">
              <a:rPr lang="ru-RU" smtClean="0"/>
              <a:pPr/>
              <a:t>29.03.2013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64C79-DA33-4A71-B4A3-4D7FF214C5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1ABDA-0EA2-442A-A16F-7DD8C26F69AF}" type="datetimeFigureOut">
              <a:rPr lang="ru-RU" smtClean="0"/>
              <a:pPr/>
              <a:t>29.03.2013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64C79-DA33-4A71-B4A3-4D7FF214C5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1ABDA-0EA2-442A-A16F-7DD8C26F69AF}" type="datetimeFigureOut">
              <a:rPr lang="ru-RU" smtClean="0"/>
              <a:pPr/>
              <a:t>29.03.2013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64C79-DA33-4A71-B4A3-4D7FF214C5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1ABDA-0EA2-442A-A16F-7DD8C26F69AF}" type="datetimeFigureOut">
              <a:rPr lang="ru-RU" smtClean="0"/>
              <a:pPr/>
              <a:t>29.03.2013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64C79-DA33-4A71-B4A3-4D7FF214C5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1ABDA-0EA2-442A-A16F-7DD8C26F69AF}" type="datetimeFigureOut">
              <a:rPr lang="ru-RU" smtClean="0"/>
              <a:pPr/>
              <a:t>29.03.2013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64C79-DA33-4A71-B4A3-4D7FF214C5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1ABDA-0EA2-442A-A16F-7DD8C26F69AF}" type="datetimeFigureOut">
              <a:rPr lang="ru-RU" smtClean="0"/>
              <a:pPr/>
              <a:t>29.03.2013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64C79-DA33-4A71-B4A3-4D7FF214C5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1ABDA-0EA2-442A-A16F-7DD8C26F69AF}" type="datetimeFigureOut">
              <a:rPr lang="ru-RU" smtClean="0"/>
              <a:pPr/>
              <a:t>29.03.2013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64C79-DA33-4A71-B4A3-4D7FF214C5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1ABDA-0EA2-442A-A16F-7DD8C26F69AF}" type="datetimeFigureOut">
              <a:rPr lang="ru-RU" smtClean="0"/>
              <a:pPr/>
              <a:t>29.03.2013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64C79-DA33-4A71-B4A3-4D7FF214C5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1ABDA-0EA2-442A-A16F-7DD8C26F69AF}" type="datetimeFigureOut">
              <a:rPr lang="ru-RU" smtClean="0"/>
              <a:pPr/>
              <a:t>29.03.2013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64C79-DA33-4A71-B4A3-4D7FF214C5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1ABDA-0EA2-442A-A16F-7DD8C26F69AF}" type="datetimeFigureOut">
              <a:rPr lang="ru-RU" smtClean="0"/>
              <a:pPr/>
              <a:t>29.03.2013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64C79-DA33-4A71-B4A3-4D7FF214C5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E1ABDA-0EA2-442A-A16F-7DD8C26F69AF}" type="datetimeFigureOut">
              <a:rPr lang="ru-RU" smtClean="0"/>
              <a:pPr/>
              <a:t>29.03.2013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E64C79-DA33-4A71-B4A3-4D7FF214C5E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3" Type="http://schemas.openxmlformats.org/officeDocument/2006/relationships/image" Target="../media/image8.jpeg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10" Type="http://schemas.openxmlformats.org/officeDocument/2006/relationships/oleObject" Target="../embeddings/oleObject7.bin"/><Relationship Id="rId4" Type="http://schemas.openxmlformats.org/officeDocument/2006/relationships/oleObject" Target="../embeddings/oleObject1.bin"/><Relationship Id="rId9" Type="http://schemas.openxmlformats.org/officeDocument/2006/relationships/oleObject" Target="../embeddings/oleObject6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.bin"/><Relationship Id="rId3" Type="http://schemas.openxmlformats.org/officeDocument/2006/relationships/image" Target="../media/image8.jpeg"/><Relationship Id="rId7" Type="http://schemas.openxmlformats.org/officeDocument/2006/relationships/oleObject" Target="../embeddings/oleObject1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10.bin"/><Relationship Id="rId5" Type="http://schemas.openxmlformats.org/officeDocument/2006/relationships/oleObject" Target="../embeddings/oleObject9.bin"/><Relationship Id="rId4" Type="http://schemas.openxmlformats.org/officeDocument/2006/relationships/oleObject" Target="../embeddings/oleObject8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7.bin"/><Relationship Id="rId3" Type="http://schemas.openxmlformats.org/officeDocument/2006/relationships/image" Target="../media/image8.jpeg"/><Relationship Id="rId7" Type="http://schemas.openxmlformats.org/officeDocument/2006/relationships/oleObject" Target="../embeddings/oleObject16.bin"/><Relationship Id="rId12" Type="http://schemas.openxmlformats.org/officeDocument/2006/relationships/oleObject" Target="../embeddings/oleObject2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5.bin"/><Relationship Id="rId11" Type="http://schemas.openxmlformats.org/officeDocument/2006/relationships/oleObject" Target="../embeddings/oleObject20.bin"/><Relationship Id="rId5" Type="http://schemas.openxmlformats.org/officeDocument/2006/relationships/oleObject" Target="../embeddings/oleObject14.bin"/><Relationship Id="rId10" Type="http://schemas.openxmlformats.org/officeDocument/2006/relationships/oleObject" Target="../embeddings/oleObject19.bin"/><Relationship Id="rId4" Type="http://schemas.openxmlformats.org/officeDocument/2006/relationships/oleObject" Target="../embeddings/oleObject13.bin"/><Relationship Id="rId9" Type="http://schemas.openxmlformats.org/officeDocument/2006/relationships/oleObject" Target="../embeddings/oleObject18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5" Type="http://schemas.openxmlformats.org/officeDocument/2006/relationships/oleObject" Target="../embeddings/oleObject23.bin"/><Relationship Id="rId4" Type="http://schemas.openxmlformats.org/officeDocument/2006/relationships/oleObject" Target="../embeddings/oleObject22.bin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EBA22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95513" y="441325"/>
            <a:ext cx="7453312" cy="1690688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5400" b="1" dirty="0" smtClean="0">
                <a:solidFill>
                  <a:srgbClr val="333300"/>
                </a:solidFill>
                <a:latin typeface="Bookman Old Style" pitchFamily="18" charset="0"/>
              </a:rPr>
              <a:t>Первый признак подобия треугольников</a:t>
            </a:r>
          </a:p>
        </p:txBody>
      </p:sp>
      <p:grpSp>
        <p:nvGrpSpPr>
          <p:cNvPr id="2" name="Group 29"/>
          <p:cNvGrpSpPr>
            <a:grpSpLocks/>
          </p:cNvGrpSpPr>
          <p:nvPr/>
        </p:nvGrpSpPr>
        <p:grpSpPr bwMode="auto">
          <a:xfrm>
            <a:off x="719138" y="2600325"/>
            <a:ext cx="7572375" cy="3995738"/>
            <a:chOff x="180" y="1638"/>
            <a:chExt cx="3812" cy="2517"/>
          </a:xfrm>
        </p:grpSpPr>
        <p:sp>
          <p:nvSpPr>
            <p:cNvPr id="7172" name="AutoShape 22"/>
            <p:cNvSpPr>
              <a:spLocks noChangeArrowheads="1"/>
            </p:cNvSpPr>
            <p:nvPr/>
          </p:nvSpPr>
          <p:spPr bwMode="auto">
            <a:xfrm>
              <a:off x="3606" y="2545"/>
              <a:ext cx="386" cy="499"/>
            </a:xfrm>
            <a:prstGeom prst="rtTriangle">
              <a:avLst/>
            </a:prstGeom>
            <a:solidFill>
              <a:srgbClr val="FF3300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173" name="AutoShape 24"/>
            <p:cNvSpPr>
              <a:spLocks noChangeArrowheads="1"/>
            </p:cNvSpPr>
            <p:nvPr/>
          </p:nvSpPr>
          <p:spPr bwMode="auto">
            <a:xfrm>
              <a:off x="2863" y="2749"/>
              <a:ext cx="499" cy="612"/>
            </a:xfrm>
            <a:prstGeom prst="rtTriangle">
              <a:avLst/>
            </a:prstGeom>
            <a:solidFill>
              <a:srgbClr val="FFF137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174" name="AutoShape 25"/>
            <p:cNvSpPr>
              <a:spLocks noChangeArrowheads="1"/>
            </p:cNvSpPr>
            <p:nvPr/>
          </p:nvSpPr>
          <p:spPr bwMode="auto">
            <a:xfrm>
              <a:off x="2083" y="3066"/>
              <a:ext cx="1029" cy="1075"/>
            </a:xfrm>
            <a:prstGeom prst="rtTriangle">
              <a:avLst/>
            </a:prstGeom>
            <a:solidFill>
              <a:srgbClr val="4FE74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175" name="AutoShape 26"/>
            <p:cNvSpPr>
              <a:spLocks noChangeArrowheads="1"/>
            </p:cNvSpPr>
            <p:nvPr/>
          </p:nvSpPr>
          <p:spPr bwMode="auto">
            <a:xfrm>
              <a:off x="851" y="1638"/>
              <a:ext cx="1361" cy="1360"/>
            </a:xfrm>
            <a:prstGeom prst="rtTriangle">
              <a:avLst/>
            </a:prstGeom>
            <a:solidFill>
              <a:srgbClr val="0033CC"/>
            </a:solidFill>
            <a:ln w="28575">
              <a:solidFill>
                <a:srgbClr val="A78ED8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083" name="AutoShape 27"/>
            <p:cNvSpPr>
              <a:spLocks noChangeArrowheads="1"/>
            </p:cNvSpPr>
            <p:nvPr/>
          </p:nvSpPr>
          <p:spPr bwMode="auto">
            <a:xfrm>
              <a:off x="2355" y="1706"/>
              <a:ext cx="802" cy="848"/>
            </a:xfrm>
            <a:prstGeom prst="rtTriangle">
              <a:avLst/>
            </a:prstGeom>
            <a:solidFill>
              <a:schemeClr val="tx2">
                <a:lumMod val="65000"/>
                <a:lumOff val="3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177" name="AutoShape 28"/>
            <p:cNvSpPr>
              <a:spLocks noChangeArrowheads="1"/>
            </p:cNvSpPr>
            <p:nvPr/>
          </p:nvSpPr>
          <p:spPr bwMode="auto">
            <a:xfrm>
              <a:off x="180" y="2477"/>
              <a:ext cx="1633" cy="1678"/>
            </a:xfrm>
            <a:prstGeom prst="rtTriangle">
              <a:avLst/>
            </a:prstGeom>
            <a:solidFill>
              <a:srgbClr val="F4A4FA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араллелограмм 1"/>
          <p:cNvSpPr/>
          <p:nvPr/>
        </p:nvSpPr>
        <p:spPr>
          <a:xfrm>
            <a:off x="1187624" y="1484784"/>
            <a:ext cx="6336704" cy="3600400"/>
          </a:xfrm>
          <a:prstGeom prst="parallelogram">
            <a:avLst/>
          </a:prstGeom>
          <a:solidFill>
            <a:srgbClr val="009999">
              <a:alpha val="32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2123728" y="1484784"/>
            <a:ext cx="0" cy="36004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>
            <a:off x="2123728" y="1484784"/>
            <a:ext cx="5112568" cy="122413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Прямоугольник 9"/>
          <p:cNvSpPr/>
          <p:nvPr/>
        </p:nvSpPr>
        <p:spPr>
          <a:xfrm>
            <a:off x="2123728" y="4797152"/>
            <a:ext cx="288032" cy="288032"/>
          </a:xfrm>
          <a:prstGeom prst="rect">
            <a:avLst/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rot="933930">
            <a:off x="6981627" y="2382243"/>
            <a:ext cx="288032" cy="288032"/>
          </a:xfrm>
          <a:prstGeom prst="rect">
            <a:avLst/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 Box 15"/>
          <p:cNvSpPr txBox="1">
            <a:spLocks noChangeArrowheads="1"/>
          </p:cNvSpPr>
          <p:nvPr/>
        </p:nvSpPr>
        <p:spPr bwMode="auto">
          <a:xfrm>
            <a:off x="467544" y="4941168"/>
            <a:ext cx="75627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 Box 15"/>
          <p:cNvSpPr txBox="1">
            <a:spLocks noChangeArrowheads="1"/>
          </p:cNvSpPr>
          <p:nvPr/>
        </p:nvSpPr>
        <p:spPr bwMode="auto">
          <a:xfrm>
            <a:off x="7236296" y="2564904"/>
            <a:ext cx="75627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K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 Box 15"/>
          <p:cNvSpPr txBox="1">
            <a:spLocks noChangeArrowheads="1"/>
          </p:cNvSpPr>
          <p:nvPr/>
        </p:nvSpPr>
        <p:spPr bwMode="auto">
          <a:xfrm>
            <a:off x="1907704" y="5085184"/>
            <a:ext cx="75627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F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 Box 15"/>
          <p:cNvSpPr txBox="1">
            <a:spLocks noChangeArrowheads="1"/>
          </p:cNvSpPr>
          <p:nvPr/>
        </p:nvSpPr>
        <p:spPr bwMode="auto">
          <a:xfrm>
            <a:off x="6516216" y="5085184"/>
            <a:ext cx="75627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D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 Box 15"/>
          <p:cNvSpPr txBox="1">
            <a:spLocks noChangeArrowheads="1"/>
          </p:cNvSpPr>
          <p:nvPr/>
        </p:nvSpPr>
        <p:spPr bwMode="auto">
          <a:xfrm>
            <a:off x="7380312" y="980728"/>
            <a:ext cx="75627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C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 Box 15"/>
          <p:cNvSpPr txBox="1">
            <a:spLocks noChangeArrowheads="1"/>
          </p:cNvSpPr>
          <p:nvPr/>
        </p:nvSpPr>
        <p:spPr bwMode="auto">
          <a:xfrm>
            <a:off x="1691680" y="980728"/>
            <a:ext cx="75627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B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323528" y="404664"/>
            <a:ext cx="1714512" cy="65246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№ </a:t>
            </a:r>
            <a:r>
              <a:rPr lang="en-US" sz="36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lang="ru-RU" sz="3600" b="1" u="sng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Дуга 18"/>
          <p:cNvSpPr/>
          <p:nvPr/>
        </p:nvSpPr>
        <p:spPr>
          <a:xfrm rot="12334722">
            <a:off x="7183539" y="961831"/>
            <a:ext cx="792088" cy="936104"/>
          </a:xfrm>
          <a:prstGeom prst="arc">
            <a:avLst>
              <a:gd name="adj1" fmla="val 15846411"/>
              <a:gd name="adj2" fmla="val 19457146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Дуга 19"/>
          <p:cNvSpPr/>
          <p:nvPr/>
        </p:nvSpPr>
        <p:spPr>
          <a:xfrm rot="469240">
            <a:off x="887589" y="4774681"/>
            <a:ext cx="792088" cy="936104"/>
          </a:xfrm>
          <a:prstGeom prst="arc">
            <a:avLst>
              <a:gd name="adj1" fmla="val 15209170"/>
              <a:gd name="adj2" fmla="val 19651261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2555776" y="5589240"/>
            <a:ext cx="3888432" cy="65246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ABCD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параллелограмм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1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1" animBg="1"/>
      <p:bldP spid="20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Прямая соединительная линия 2"/>
          <p:cNvCxnSpPr/>
          <p:nvPr/>
        </p:nvCxnSpPr>
        <p:spPr>
          <a:xfrm flipV="1">
            <a:off x="1043608" y="2276872"/>
            <a:ext cx="936104" cy="288032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4"/>
          <p:cNvCxnSpPr/>
          <p:nvPr/>
        </p:nvCxnSpPr>
        <p:spPr>
          <a:xfrm>
            <a:off x="1979712" y="2276872"/>
            <a:ext cx="201622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3995936" y="2276872"/>
            <a:ext cx="4032448" cy="288032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flipH="1">
            <a:off x="1043608" y="5157192"/>
            <a:ext cx="698477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flipV="1">
            <a:off x="1043608" y="2276872"/>
            <a:ext cx="2952328" cy="288032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Дуга 32"/>
          <p:cNvSpPr/>
          <p:nvPr/>
        </p:nvSpPr>
        <p:spPr>
          <a:xfrm rot="7180502">
            <a:off x="1876115" y="2163206"/>
            <a:ext cx="437410" cy="347237"/>
          </a:xfrm>
          <a:prstGeom prst="arc">
            <a:avLst>
              <a:gd name="adj1" fmla="val 13887980"/>
              <a:gd name="adj2" fmla="val 1106904"/>
            </a:avLst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Дуга 33"/>
          <p:cNvSpPr/>
          <p:nvPr/>
        </p:nvSpPr>
        <p:spPr>
          <a:xfrm rot="7180502">
            <a:off x="1876114" y="2163206"/>
            <a:ext cx="437410" cy="347237"/>
          </a:xfrm>
          <a:prstGeom prst="arc">
            <a:avLst>
              <a:gd name="adj1" fmla="val 13887980"/>
              <a:gd name="adj2" fmla="val 1106904"/>
            </a:avLst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Прямоугольник 34"/>
          <p:cNvSpPr/>
          <p:nvPr/>
        </p:nvSpPr>
        <p:spPr>
          <a:xfrm>
            <a:off x="323528" y="404664"/>
            <a:ext cx="1714512" cy="65246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№ </a:t>
            </a:r>
            <a:r>
              <a:rPr lang="en-US" sz="36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endParaRPr lang="ru-RU" sz="3600" b="1" u="sng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Дуга 35"/>
          <p:cNvSpPr/>
          <p:nvPr/>
        </p:nvSpPr>
        <p:spPr>
          <a:xfrm rot="9534707">
            <a:off x="3759963" y="2146912"/>
            <a:ext cx="551357" cy="391998"/>
          </a:xfrm>
          <a:prstGeom prst="arc">
            <a:avLst>
              <a:gd name="adj1" fmla="val 13887980"/>
              <a:gd name="adj2" fmla="val 20956822"/>
            </a:avLst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Text Box 15"/>
          <p:cNvSpPr txBox="1">
            <a:spLocks noChangeArrowheads="1"/>
          </p:cNvSpPr>
          <p:nvPr/>
        </p:nvSpPr>
        <p:spPr bwMode="auto">
          <a:xfrm>
            <a:off x="611560" y="4941168"/>
            <a:ext cx="75627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Text Box 15"/>
          <p:cNvSpPr txBox="1">
            <a:spLocks noChangeArrowheads="1"/>
          </p:cNvSpPr>
          <p:nvPr/>
        </p:nvSpPr>
        <p:spPr bwMode="auto">
          <a:xfrm>
            <a:off x="8028384" y="4941168"/>
            <a:ext cx="75627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D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Text Box 15"/>
          <p:cNvSpPr txBox="1">
            <a:spLocks noChangeArrowheads="1"/>
          </p:cNvSpPr>
          <p:nvPr/>
        </p:nvSpPr>
        <p:spPr bwMode="auto">
          <a:xfrm>
            <a:off x="3851920" y="1772816"/>
            <a:ext cx="75627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C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Text Box 15"/>
          <p:cNvSpPr txBox="1">
            <a:spLocks noChangeArrowheads="1"/>
          </p:cNvSpPr>
          <p:nvPr/>
        </p:nvSpPr>
        <p:spPr bwMode="auto">
          <a:xfrm>
            <a:off x="1547664" y="1916832"/>
            <a:ext cx="75627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B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Дуга 40"/>
          <p:cNvSpPr/>
          <p:nvPr/>
        </p:nvSpPr>
        <p:spPr>
          <a:xfrm rot="11905152">
            <a:off x="3331449" y="1657950"/>
            <a:ext cx="792088" cy="936104"/>
          </a:xfrm>
          <a:prstGeom prst="arc">
            <a:avLst>
              <a:gd name="adj1" fmla="val 15372216"/>
              <a:gd name="adj2" fmla="val 19457146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Дуга 41"/>
          <p:cNvSpPr/>
          <p:nvPr/>
        </p:nvSpPr>
        <p:spPr>
          <a:xfrm rot="1792750">
            <a:off x="862341" y="4716680"/>
            <a:ext cx="792088" cy="929061"/>
          </a:xfrm>
          <a:prstGeom prst="arc">
            <a:avLst>
              <a:gd name="adj1" fmla="val 15846411"/>
              <a:gd name="adj2" fmla="val 19457146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1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1" animBg="1"/>
      <p:bldP spid="42" grpId="1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2" name="AutoShape 12"/>
          <p:cNvSpPr>
            <a:spLocks noChangeArrowheads="1"/>
          </p:cNvSpPr>
          <p:nvPr/>
        </p:nvSpPr>
        <p:spPr bwMode="auto">
          <a:xfrm>
            <a:off x="856475" y="1429135"/>
            <a:ext cx="6702845" cy="3400296"/>
          </a:xfrm>
          <a:prstGeom prst="triangle">
            <a:avLst>
              <a:gd name="adj" fmla="val 29444"/>
            </a:avLst>
          </a:prstGeom>
          <a:solidFill>
            <a:srgbClr val="009999">
              <a:alpha val="30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2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31" name="Rectangle 11"/>
          <p:cNvSpPr>
            <a:spLocks noChangeArrowheads="1"/>
          </p:cNvSpPr>
          <p:nvPr/>
        </p:nvSpPr>
        <p:spPr bwMode="auto">
          <a:xfrm>
            <a:off x="467544" y="4581128"/>
            <a:ext cx="1117141" cy="11918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30" name="Rectangle 10"/>
          <p:cNvSpPr>
            <a:spLocks noChangeArrowheads="1"/>
          </p:cNvSpPr>
          <p:nvPr/>
        </p:nvSpPr>
        <p:spPr bwMode="auto">
          <a:xfrm>
            <a:off x="7668344" y="4581128"/>
            <a:ext cx="1117141" cy="11918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29" name="Rectangle 9"/>
          <p:cNvSpPr>
            <a:spLocks noChangeArrowheads="1"/>
          </p:cNvSpPr>
          <p:nvPr/>
        </p:nvSpPr>
        <p:spPr bwMode="auto">
          <a:xfrm>
            <a:off x="2627784" y="908720"/>
            <a:ext cx="1117141" cy="11918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8" name="AutoShape 8"/>
          <p:cNvSpPr>
            <a:spLocks noChangeShapeType="1"/>
          </p:cNvSpPr>
          <p:nvPr/>
        </p:nvSpPr>
        <p:spPr bwMode="auto">
          <a:xfrm>
            <a:off x="1601235" y="3497356"/>
            <a:ext cx="4058945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2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7" name="Rectangle 7"/>
          <p:cNvSpPr>
            <a:spLocks noChangeArrowheads="1"/>
          </p:cNvSpPr>
          <p:nvPr/>
        </p:nvSpPr>
        <p:spPr bwMode="auto">
          <a:xfrm>
            <a:off x="1259632" y="2996952"/>
            <a:ext cx="1117141" cy="11918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6" name="Rectangle 6"/>
          <p:cNvSpPr>
            <a:spLocks noChangeArrowheads="1"/>
          </p:cNvSpPr>
          <p:nvPr/>
        </p:nvSpPr>
        <p:spPr bwMode="auto">
          <a:xfrm>
            <a:off x="5652120" y="2924944"/>
            <a:ext cx="1117141" cy="11918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2904566" y="4829431"/>
            <a:ext cx="1861901" cy="11918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15</a:t>
            </a: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827584" y="3789040"/>
            <a:ext cx="1861901" cy="11918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x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3923928" y="1844824"/>
            <a:ext cx="1861901" cy="11918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8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2771800" y="3068960"/>
            <a:ext cx="1861901" cy="11918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10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1475656" y="1988840"/>
            <a:ext cx="1861901" cy="11918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x+6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34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35" name="Rectangle 15"/>
          <p:cNvSpPr>
            <a:spLocks noChangeArrowheads="1"/>
          </p:cNvSpPr>
          <p:nvPr/>
        </p:nvSpPr>
        <p:spPr bwMode="auto">
          <a:xfrm>
            <a:off x="395536" y="332656"/>
            <a:ext cx="904415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№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7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46" name="Rectangle 26"/>
          <p:cNvSpPr>
            <a:spLocks noChangeArrowheads="1"/>
          </p:cNvSpPr>
          <p:nvPr/>
        </p:nvSpPr>
        <p:spPr bwMode="auto">
          <a:xfrm>
            <a:off x="0" y="914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6372200" y="692696"/>
            <a:ext cx="2304256" cy="93610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DE||AC</a:t>
            </a:r>
          </a:p>
          <a:p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Найти: 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AB; BC.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ChangeArrowheads="1"/>
          </p:cNvSpPr>
          <p:nvPr/>
        </p:nvSpPr>
        <p:spPr bwMode="auto">
          <a:xfrm>
            <a:off x="2915816" y="2204864"/>
            <a:ext cx="637610" cy="668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5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605" name="Rectangle 5"/>
          <p:cNvSpPr>
            <a:spLocks noChangeArrowheads="1"/>
          </p:cNvSpPr>
          <p:nvPr/>
        </p:nvSpPr>
        <p:spPr bwMode="auto">
          <a:xfrm>
            <a:off x="5148064" y="2204864"/>
            <a:ext cx="1368152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2x-3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608" name="AutoShape 8"/>
          <p:cNvSpPr>
            <a:spLocks noChangeShapeType="1"/>
          </p:cNvSpPr>
          <p:nvPr/>
        </p:nvSpPr>
        <p:spPr bwMode="auto">
          <a:xfrm>
            <a:off x="844743" y="1800767"/>
            <a:ext cx="7400826" cy="0"/>
          </a:xfrm>
          <a:prstGeom prst="straightConnector1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5607" name="AutoShape 7"/>
          <p:cNvSpPr>
            <a:spLocks noChangeShapeType="1"/>
          </p:cNvSpPr>
          <p:nvPr/>
        </p:nvSpPr>
        <p:spPr bwMode="auto">
          <a:xfrm>
            <a:off x="844743" y="4809190"/>
            <a:ext cx="7400826" cy="0"/>
          </a:xfrm>
          <a:prstGeom prst="straightConnector1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5609" name="AutoShape 9"/>
          <p:cNvSpPr>
            <a:spLocks noChangeShapeType="1"/>
          </p:cNvSpPr>
          <p:nvPr/>
        </p:nvSpPr>
        <p:spPr bwMode="auto">
          <a:xfrm flipV="1">
            <a:off x="1959325" y="1800767"/>
            <a:ext cx="4681245" cy="3008423"/>
          </a:xfrm>
          <a:prstGeom prst="straightConnector1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5610" name="AutoShape 10"/>
          <p:cNvSpPr>
            <a:spLocks noChangeShapeType="1"/>
          </p:cNvSpPr>
          <p:nvPr/>
        </p:nvSpPr>
        <p:spPr bwMode="auto">
          <a:xfrm>
            <a:off x="3252240" y="1800767"/>
            <a:ext cx="44583" cy="3008423"/>
          </a:xfrm>
          <a:prstGeom prst="straightConnector1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5603" name="Rectangle 3"/>
          <p:cNvSpPr>
            <a:spLocks noChangeArrowheads="1"/>
          </p:cNvSpPr>
          <p:nvPr/>
        </p:nvSpPr>
        <p:spPr bwMode="auto">
          <a:xfrm>
            <a:off x="2339752" y="4653136"/>
            <a:ext cx="2229164" cy="993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y-1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613" name="Rectangle 13"/>
          <p:cNvSpPr>
            <a:spLocks noChangeArrowheads="1"/>
          </p:cNvSpPr>
          <p:nvPr/>
        </p:nvSpPr>
        <p:spPr bwMode="auto">
          <a:xfrm>
            <a:off x="4211960" y="1052736"/>
            <a:ext cx="2229164" cy="993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y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3275856" y="3645024"/>
            <a:ext cx="2229164" cy="993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2195736" y="3573016"/>
            <a:ext cx="2229164" cy="993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x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755576" y="4869160"/>
            <a:ext cx="2229164" cy="993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612" name="Rectangle 12"/>
          <p:cNvSpPr>
            <a:spLocks noChangeArrowheads="1"/>
          </p:cNvSpPr>
          <p:nvPr/>
        </p:nvSpPr>
        <p:spPr bwMode="auto">
          <a:xfrm>
            <a:off x="899592" y="1340768"/>
            <a:ext cx="2229164" cy="993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614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615" name="Rectangle 15"/>
          <p:cNvSpPr>
            <a:spLocks noChangeArrowheads="1"/>
          </p:cNvSpPr>
          <p:nvPr/>
        </p:nvSpPr>
        <p:spPr bwMode="auto">
          <a:xfrm>
            <a:off x="0" y="4572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616" name="Rectangle 16"/>
          <p:cNvSpPr>
            <a:spLocks noChangeArrowheads="1"/>
          </p:cNvSpPr>
          <p:nvPr/>
        </p:nvSpPr>
        <p:spPr bwMode="auto">
          <a:xfrm>
            <a:off x="0" y="681335"/>
            <a:ext cx="114807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№ 8</a:t>
            </a:r>
            <a:endParaRPr kumimoji="0" lang="ru-RU" sz="36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617" name="Rectangle 17"/>
          <p:cNvSpPr>
            <a:spLocks noChangeArrowheads="1"/>
          </p:cNvSpPr>
          <p:nvPr/>
        </p:nvSpPr>
        <p:spPr bwMode="auto">
          <a:xfrm>
            <a:off x="0" y="13716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                       </a:t>
            </a:r>
            <a:endParaRPr kumimoji="0" lang="ru-RU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7020272" y="476672"/>
            <a:ext cx="1728192" cy="79208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a||b</a:t>
            </a:r>
          </a:p>
          <a:p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Найти: 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x; y.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6357950" y="1285860"/>
            <a:ext cx="576064" cy="5760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endParaRPr lang="ru-RU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2780184" y="1205136"/>
            <a:ext cx="576064" cy="5760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endParaRPr lang="ru-RU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3428992" y="3714752"/>
            <a:ext cx="576064" cy="5760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endParaRPr lang="ru-RU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3143240" y="4857760"/>
            <a:ext cx="576064" cy="5760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endParaRPr lang="ru-RU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1571604" y="4572008"/>
            <a:ext cx="576064" cy="11237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endParaRPr lang="ru-RU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Равнобедренный треугольник 1"/>
          <p:cNvSpPr/>
          <p:nvPr/>
        </p:nvSpPr>
        <p:spPr>
          <a:xfrm rot="8380205">
            <a:off x="1115616" y="1988840"/>
            <a:ext cx="2304256" cy="1368152"/>
          </a:xfrm>
          <a:prstGeom prst="triangle">
            <a:avLst>
              <a:gd name="adj" fmla="val 84289"/>
            </a:avLst>
          </a:prstGeom>
          <a:solidFill>
            <a:srgbClr val="0070C0">
              <a:alpha val="38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Равнобедренный треугольник 2"/>
          <p:cNvSpPr/>
          <p:nvPr/>
        </p:nvSpPr>
        <p:spPr>
          <a:xfrm>
            <a:off x="2915816" y="1988840"/>
            <a:ext cx="5184576" cy="3096344"/>
          </a:xfrm>
          <a:prstGeom prst="triangle">
            <a:avLst>
              <a:gd name="adj" fmla="val 84289"/>
            </a:avLst>
          </a:prstGeom>
          <a:solidFill>
            <a:srgbClr val="92D050">
              <a:alpha val="46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2627784" y="1052736"/>
            <a:ext cx="576064" cy="5760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endParaRPr lang="ru-RU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8028384" y="4869160"/>
            <a:ext cx="576064" cy="5760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endParaRPr lang="ru-RU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020272" y="1484784"/>
            <a:ext cx="576064" cy="5760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endParaRPr lang="ru-RU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483768" y="5013176"/>
            <a:ext cx="576064" cy="5760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endParaRPr lang="ru-RU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835696" y="3645024"/>
            <a:ext cx="576064" cy="5760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endParaRPr lang="ru-RU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67544" y="2708920"/>
            <a:ext cx="576064" cy="5760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endParaRPr lang="ru-RU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139952" y="764704"/>
            <a:ext cx="2448272" cy="79208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Найти: 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BC; MN.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267744" y="2348880"/>
            <a:ext cx="576064" cy="5760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endParaRPr lang="ru-RU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7596336" y="3212976"/>
            <a:ext cx="576064" cy="5760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12</a:t>
            </a:r>
            <a:endParaRPr lang="ru-RU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475656" y="1700808"/>
            <a:ext cx="576064" cy="5760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ru-RU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5292080" y="5013176"/>
            <a:ext cx="576064" cy="5760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15</a:t>
            </a:r>
            <a:endParaRPr lang="ru-RU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Дуга 14"/>
          <p:cNvSpPr/>
          <p:nvPr/>
        </p:nvSpPr>
        <p:spPr>
          <a:xfrm rot="8773179">
            <a:off x="2227388" y="1418332"/>
            <a:ext cx="432048" cy="504056"/>
          </a:xfrm>
          <a:prstGeom prst="arc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Дуга 15"/>
          <p:cNvSpPr/>
          <p:nvPr/>
        </p:nvSpPr>
        <p:spPr>
          <a:xfrm rot="1365717">
            <a:off x="3068511" y="4717089"/>
            <a:ext cx="432048" cy="504056"/>
          </a:xfrm>
          <a:prstGeom prst="arc">
            <a:avLst>
              <a:gd name="adj1" fmla="val 16200000"/>
              <a:gd name="adj2" fmla="val 485072"/>
            </a:avLst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19" name="Группа 18"/>
          <p:cNvGrpSpPr/>
          <p:nvPr/>
        </p:nvGrpSpPr>
        <p:grpSpPr>
          <a:xfrm rot="8204209">
            <a:off x="778287" y="2554412"/>
            <a:ext cx="592434" cy="511346"/>
            <a:chOff x="1841423" y="3310403"/>
            <a:chExt cx="592434" cy="511346"/>
          </a:xfrm>
        </p:grpSpPr>
        <p:sp>
          <p:nvSpPr>
            <p:cNvPr id="17" name="Дуга 16"/>
            <p:cNvSpPr/>
            <p:nvPr/>
          </p:nvSpPr>
          <p:spPr>
            <a:xfrm rot="17620500">
              <a:off x="1881967" y="3269859"/>
              <a:ext cx="511346" cy="592434"/>
            </a:xfrm>
            <a:prstGeom prst="arc">
              <a:avLst>
                <a:gd name="adj1" fmla="val 15336951"/>
                <a:gd name="adj2" fmla="val 0"/>
              </a:avLst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" name="Дуга 17"/>
            <p:cNvSpPr/>
            <p:nvPr/>
          </p:nvSpPr>
          <p:spPr>
            <a:xfrm rot="17431702">
              <a:off x="1931449" y="3323641"/>
              <a:ext cx="432048" cy="504056"/>
            </a:xfrm>
            <a:prstGeom prst="arc">
              <a:avLst>
                <a:gd name="adj1" fmla="val 15396791"/>
                <a:gd name="adj2" fmla="val 0"/>
              </a:avLst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0" name="Группа 19"/>
          <p:cNvGrpSpPr/>
          <p:nvPr/>
        </p:nvGrpSpPr>
        <p:grpSpPr>
          <a:xfrm rot="20773286">
            <a:off x="7720713" y="4788336"/>
            <a:ext cx="592434" cy="511346"/>
            <a:chOff x="1841423" y="3310403"/>
            <a:chExt cx="592434" cy="511346"/>
          </a:xfrm>
        </p:grpSpPr>
        <p:sp>
          <p:nvSpPr>
            <p:cNvPr id="21" name="Дуга 20"/>
            <p:cNvSpPr/>
            <p:nvPr/>
          </p:nvSpPr>
          <p:spPr>
            <a:xfrm rot="17620500">
              <a:off x="1881967" y="3269859"/>
              <a:ext cx="511346" cy="592434"/>
            </a:xfrm>
            <a:prstGeom prst="arc">
              <a:avLst>
                <a:gd name="adj1" fmla="val 15336951"/>
                <a:gd name="adj2" fmla="val 0"/>
              </a:avLst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Дуга 21"/>
            <p:cNvSpPr/>
            <p:nvPr/>
          </p:nvSpPr>
          <p:spPr>
            <a:xfrm rot="17431702">
              <a:off x="1931449" y="3323641"/>
              <a:ext cx="432048" cy="504056"/>
            </a:xfrm>
            <a:prstGeom prst="arc">
              <a:avLst>
                <a:gd name="adj1" fmla="val 15396791"/>
                <a:gd name="adj2" fmla="val 0"/>
              </a:avLst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23" name="Прямоугольник 22"/>
          <p:cNvSpPr/>
          <p:nvPr/>
        </p:nvSpPr>
        <p:spPr>
          <a:xfrm>
            <a:off x="323528" y="404664"/>
            <a:ext cx="1714512" cy="65246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№ </a:t>
            </a:r>
            <a:r>
              <a:rPr lang="ru-RU" sz="36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endParaRPr lang="ru-RU" sz="3600" b="1" u="sng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Прямая соединительная линия 2"/>
          <p:cNvCxnSpPr/>
          <p:nvPr/>
        </p:nvCxnSpPr>
        <p:spPr>
          <a:xfrm flipV="1">
            <a:off x="899592" y="3140968"/>
            <a:ext cx="1368152" cy="2088232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>
            <a:endCxn id="32" idx="1"/>
          </p:cNvCxnSpPr>
          <p:nvPr/>
        </p:nvCxnSpPr>
        <p:spPr>
          <a:xfrm>
            <a:off x="2267744" y="3140968"/>
            <a:ext cx="3168352" cy="2052228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flipV="1">
            <a:off x="899592" y="1772816"/>
            <a:ext cx="6192688" cy="3456384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>
            <a:endCxn id="32" idx="1"/>
          </p:cNvCxnSpPr>
          <p:nvPr/>
        </p:nvCxnSpPr>
        <p:spPr>
          <a:xfrm flipH="1">
            <a:off x="5436096" y="1772816"/>
            <a:ext cx="1656184" cy="3420380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Дуга 27"/>
          <p:cNvSpPr/>
          <p:nvPr/>
        </p:nvSpPr>
        <p:spPr>
          <a:xfrm rot="19907796">
            <a:off x="4962207" y="4856746"/>
            <a:ext cx="792088" cy="936104"/>
          </a:xfrm>
          <a:prstGeom prst="arc">
            <a:avLst>
              <a:gd name="adj1" fmla="val 15570577"/>
              <a:gd name="adj2" fmla="val 19457146"/>
            </a:avLst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Дуга 28"/>
          <p:cNvSpPr/>
          <p:nvPr/>
        </p:nvSpPr>
        <p:spPr>
          <a:xfrm rot="9029055">
            <a:off x="1870874" y="2483253"/>
            <a:ext cx="792088" cy="936104"/>
          </a:xfrm>
          <a:prstGeom prst="arc">
            <a:avLst>
              <a:gd name="adj1" fmla="val 15846411"/>
              <a:gd name="adj2" fmla="val 19282647"/>
            </a:avLst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рямоугольник 29"/>
          <p:cNvSpPr/>
          <p:nvPr/>
        </p:nvSpPr>
        <p:spPr>
          <a:xfrm>
            <a:off x="7020272" y="1268760"/>
            <a:ext cx="648072" cy="648072"/>
          </a:xfrm>
          <a:prstGeom prst="rect">
            <a:avLst/>
          </a:prstGeom>
          <a:solidFill>
            <a:schemeClr val="tx1">
              <a:alpha val="0"/>
            </a:schemeClr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endParaRPr lang="ru-RU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5436096" y="4869160"/>
            <a:ext cx="648072" cy="648072"/>
          </a:xfrm>
          <a:prstGeom prst="rect">
            <a:avLst/>
          </a:prstGeom>
          <a:solidFill>
            <a:schemeClr val="tx1">
              <a:alpha val="0"/>
            </a:schemeClr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endParaRPr lang="ru-RU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2987824" y="3861048"/>
            <a:ext cx="648072" cy="648072"/>
          </a:xfrm>
          <a:prstGeom prst="rect">
            <a:avLst/>
          </a:prstGeom>
          <a:solidFill>
            <a:schemeClr val="tx1">
              <a:alpha val="0"/>
            </a:schemeClr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endParaRPr lang="ru-RU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1907704" y="2564904"/>
            <a:ext cx="648072" cy="648072"/>
          </a:xfrm>
          <a:prstGeom prst="rect">
            <a:avLst/>
          </a:prstGeom>
          <a:solidFill>
            <a:schemeClr val="tx1">
              <a:alpha val="0"/>
            </a:schemeClr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endParaRPr lang="ru-RU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251520" y="5085184"/>
            <a:ext cx="648072" cy="648072"/>
          </a:xfrm>
          <a:prstGeom prst="rect">
            <a:avLst/>
          </a:prstGeom>
          <a:solidFill>
            <a:schemeClr val="tx1">
              <a:alpha val="0"/>
            </a:schemeClr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endParaRPr lang="ru-RU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323528" y="476672"/>
            <a:ext cx="1714512" cy="65246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№ </a:t>
            </a:r>
            <a:r>
              <a:rPr lang="ru-RU" sz="36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10</a:t>
            </a:r>
            <a:endParaRPr lang="ru-RU" sz="3600" b="1" u="sng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Дуга 37"/>
          <p:cNvSpPr/>
          <p:nvPr/>
        </p:nvSpPr>
        <p:spPr>
          <a:xfrm>
            <a:off x="4716016" y="3501008"/>
            <a:ext cx="72008" cy="288032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3131840" y="764704"/>
            <a:ext cx="2448272" cy="79208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Найти: 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BO; CO.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1" name="Группа 30"/>
          <p:cNvGrpSpPr/>
          <p:nvPr/>
        </p:nvGrpSpPr>
        <p:grpSpPr>
          <a:xfrm rot="18331035">
            <a:off x="2831060" y="3586972"/>
            <a:ext cx="710373" cy="511346"/>
            <a:chOff x="1841423" y="3310403"/>
            <a:chExt cx="592434" cy="511346"/>
          </a:xfrm>
        </p:grpSpPr>
        <p:sp>
          <p:nvSpPr>
            <p:cNvPr id="37" name="Дуга 36"/>
            <p:cNvSpPr/>
            <p:nvPr/>
          </p:nvSpPr>
          <p:spPr>
            <a:xfrm rot="17620500">
              <a:off x="1881967" y="3269859"/>
              <a:ext cx="511346" cy="592434"/>
            </a:xfrm>
            <a:prstGeom prst="arc">
              <a:avLst>
                <a:gd name="adj1" fmla="val 15336951"/>
                <a:gd name="adj2" fmla="val 0"/>
              </a:avLst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1" name="Дуга 40"/>
            <p:cNvSpPr/>
            <p:nvPr/>
          </p:nvSpPr>
          <p:spPr>
            <a:xfrm rot="17431702">
              <a:off x="1931449" y="3323641"/>
              <a:ext cx="432048" cy="504056"/>
            </a:xfrm>
            <a:prstGeom prst="arc">
              <a:avLst>
                <a:gd name="adj1" fmla="val 15396791"/>
                <a:gd name="adj2" fmla="val 0"/>
              </a:avLst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2" name="Группа 41"/>
          <p:cNvGrpSpPr/>
          <p:nvPr/>
        </p:nvGrpSpPr>
        <p:grpSpPr>
          <a:xfrm rot="6783864">
            <a:off x="3235091" y="3654011"/>
            <a:ext cx="670769" cy="511346"/>
            <a:chOff x="1841423" y="3310403"/>
            <a:chExt cx="592434" cy="511346"/>
          </a:xfrm>
        </p:grpSpPr>
        <p:sp>
          <p:nvSpPr>
            <p:cNvPr id="43" name="Дуга 42"/>
            <p:cNvSpPr/>
            <p:nvPr/>
          </p:nvSpPr>
          <p:spPr>
            <a:xfrm rot="17620500">
              <a:off x="1881967" y="3269859"/>
              <a:ext cx="511346" cy="592434"/>
            </a:xfrm>
            <a:prstGeom prst="arc">
              <a:avLst>
                <a:gd name="adj1" fmla="val 15336951"/>
                <a:gd name="adj2" fmla="val 0"/>
              </a:avLst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4" name="Дуга 43"/>
            <p:cNvSpPr/>
            <p:nvPr/>
          </p:nvSpPr>
          <p:spPr>
            <a:xfrm rot="17431702">
              <a:off x="1931449" y="3323641"/>
              <a:ext cx="432048" cy="504056"/>
            </a:xfrm>
            <a:prstGeom prst="arc">
              <a:avLst>
                <a:gd name="adj1" fmla="val 15396791"/>
                <a:gd name="adj2" fmla="val 0"/>
              </a:avLst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45" name="Прямоугольник 44"/>
          <p:cNvSpPr/>
          <p:nvPr/>
        </p:nvSpPr>
        <p:spPr>
          <a:xfrm>
            <a:off x="1115616" y="3717032"/>
            <a:ext cx="576064" cy="5760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lang="ru-RU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" name="Прямоугольник 47"/>
          <p:cNvSpPr/>
          <p:nvPr/>
        </p:nvSpPr>
        <p:spPr>
          <a:xfrm>
            <a:off x="6228184" y="3356992"/>
            <a:ext cx="576064" cy="5760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10</a:t>
            </a:r>
            <a:endParaRPr lang="ru-RU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" name="Прямоугольник 48"/>
          <p:cNvSpPr/>
          <p:nvPr/>
        </p:nvSpPr>
        <p:spPr>
          <a:xfrm>
            <a:off x="3851920" y="4293096"/>
            <a:ext cx="576064" cy="5760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endParaRPr lang="ru-RU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" name="Прямоугольник 49"/>
          <p:cNvSpPr/>
          <p:nvPr/>
        </p:nvSpPr>
        <p:spPr>
          <a:xfrm>
            <a:off x="2051720" y="4437112"/>
            <a:ext cx="576064" cy="5760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endParaRPr lang="ru-RU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" name="Дуга 50"/>
          <p:cNvSpPr/>
          <p:nvPr/>
        </p:nvSpPr>
        <p:spPr>
          <a:xfrm rot="19907796">
            <a:off x="4962206" y="4856746"/>
            <a:ext cx="792088" cy="936104"/>
          </a:xfrm>
          <a:prstGeom prst="arc">
            <a:avLst>
              <a:gd name="adj1" fmla="val 15570577"/>
              <a:gd name="adj2" fmla="val 19457146"/>
            </a:avLst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56" name="Группа 55"/>
          <p:cNvGrpSpPr/>
          <p:nvPr/>
        </p:nvGrpSpPr>
        <p:grpSpPr>
          <a:xfrm>
            <a:off x="818872" y="4619146"/>
            <a:ext cx="797025" cy="936104"/>
            <a:chOff x="818872" y="4619146"/>
            <a:chExt cx="797025" cy="936104"/>
          </a:xfrm>
        </p:grpSpPr>
        <p:sp>
          <p:nvSpPr>
            <p:cNvPr id="53" name="Дуга 52"/>
            <p:cNvSpPr/>
            <p:nvPr/>
          </p:nvSpPr>
          <p:spPr>
            <a:xfrm rot="1246195">
              <a:off x="823809" y="4619146"/>
              <a:ext cx="792088" cy="936104"/>
            </a:xfrm>
            <a:prstGeom prst="arc">
              <a:avLst>
                <a:gd name="adj1" fmla="val 15570577"/>
                <a:gd name="adj2" fmla="val 18248440"/>
              </a:avLst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4" name="Дуга 53"/>
            <p:cNvSpPr/>
            <p:nvPr/>
          </p:nvSpPr>
          <p:spPr>
            <a:xfrm rot="1639166">
              <a:off x="859580" y="4685956"/>
              <a:ext cx="615366" cy="652397"/>
            </a:xfrm>
            <a:prstGeom prst="arc">
              <a:avLst>
                <a:gd name="adj1" fmla="val 15570577"/>
                <a:gd name="adj2" fmla="val 18784801"/>
              </a:avLst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5" name="Дуга 54"/>
            <p:cNvSpPr/>
            <p:nvPr/>
          </p:nvSpPr>
          <p:spPr>
            <a:xfrm rot="1300449">
              <a:off x="818872" y="4751856"/>
              <a:ext cx="623047" cy="462041"/>
            </a:xfrm>
            <a:prstGeom prst="arc">
              <a:avLst>
                <a:gd name="adj1" fmla="val 15570577"/>
                <a:gd name="adj2" fmla="val 20125215"/>
              </a:avLst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57" name="Группа 56"/>
          <p:cNvGrpSpPr/>
          <p:nvPr/>
        </p:nvGrpSpPr>
        <p:grpSpPr>
          <a:xfrm rot="11232155">
            <a:off x="6422485" y="1548557"/>
            <a:ext cx="868866" cy="939462"/>
            <a:chOff x="750122" y="4602283"/>
            <a:chExt cx="868866" cy="939462"/>
          </a:xfrm>
        </p:grpSpPr>
        <p:sp>
          <p:nvSpPr>
            <p:cNvPr id="58" name="Дуга 57"/>
            <p:cNvSpPr/>
            <p:nvPr/>
          </p:nvSpPr>
          <p:spPr>
            <a:xfrm rot="1246195">
              <a:off x="750122" y="4602283"/>
              <a:ext cx="868866" cy="939462"/>
            </a:xfrm>
            <a:prstGeom prst="arc">
              <a:avLst>
                <a:gd name="adj1" fmla="val 15186146"/>
                <a:gd name="adj2" fmla="val 18756995"/>
              </a:avLst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9" name="Дуга 58"/>
            <p:cNvSpPr/>
            <p:nvPr/>
          </p:nvSpPr>
          <p:spPr>
            <a:xfrm rot="1639166">
              <a:off x="859579" y="4685956"/>
              <a:ext cx="615366" cy="652397"/>
            </a:xfrm>
            <a:prstGeom prst="arc">
              <a:avLst>
                <a:gd name="adj1" fmla="val 14590607"/>
                <a:gd name="adj2" fmla="val 19364265"/>
              </a:avLst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0" name="Дуга 59"/>
            <p:cNvSpPr/>
            <p:nvPr/>
          </p:nvSpPr>
          <p:spPr>
            <a:xfrm rot="1300449">
              <a:off x="818872" y="4751856"/>
              <a:ext cx="623047" cy="462041"/>
            </a:xfrm>
            <a:prstGeom prst="arc">
              <a:avLst>
                <a:gd name="adj1" fmla="val 15570577"/>
                <a:gd name="adj2" fmla="val 20712087"/>
              </a:avLst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араллелограмм 1"/>
          <p:cNvSpPr/>
          <p:nvPr/>
        </p:nvSpPr>
        <p:spPr>
          <a:xfrm>
            <a:off x="1187624" y="1484784"/>
            <a:ext cx="6336704" cy="3600400"/>
          </a:xfrm>
          <a:prstGeom prst="parallelogram">
            <a:avLst/>
          </a:prstGeom>
          <a:solidFill>
            <a:srgbClr val="009999">
              <a:alpha val="32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2123728" y="1484784"/>
            <a:ext cx="0" cy="36004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>
            <a:off x="2123728" y="1484784"/>
            <a:ext cx="5112568" cy="122413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Прямоугольник 9"/>
          <p:cNvSpPr/>
          <p:nvPr/>
        </p:nvSpPr>
        <p:spPr>
          <a:xfrm>
            <a:off x="2123728" y="4797152"/>
            <a:ext cx="288032" cy="288032"/>
          </a:xfrm>
          <a:prstGeom prst="rect">
            <a:avLst/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rot="933930">
            <a:off x="6981627" y="2382243"/>
            <a:ext cx="288032" cy="288032"/>
          </a:xfrm>
          <a:prstGeom prst="rect">
            <a:avLst/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 Box 15"/>
          <p:cNvSpPr txBox="1">
            <a:spLocks noChangeArrowheads="1"/>
          </p:cNvSpPr>
          <p:nvPr/>
        </p:nvSpPr>
        <p:spPr bwMode="auto">
          <a:xfrm>
            <a:off x="467544" y="4941168"/>
            <a:ext cx="75627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 Box 15"/>
          <p:cNvSpPr txBox="1">
            <a:spLocks noChangeArrowheads="1"/>
          </p:cNvSpPr>
          <p:nvPr/>
        </p:nvSpPr>
        <p:spPr bwMode="auto">
          <a:xfrm>
            <a:off x="7236296" y="2564904"/>
            <a:ext cx="75627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 Box 15"/>
          <p:cNvSpPr txBox="1">
            <a:spLocks noChangeArrowheads="1"/>
          </p:cNvSpPr>
          <p:nvPr/>
        </p:nvSpPr>
        <p:spPr bwMode="auto">
          <a:xfrm>
            <a:off x="1907704" y="5085184"/>
            <a:ext cx="75627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K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 Box 15"/>
          <p:cNvSpPr txBox="1">
            <a:spLocks noChangeArrowheads="1"/>
          </p:cNvSpPr>
          <p:nvPr/>
        </p:nvSpPr>
        <p:spPr bwMode="auto">
          <a:xfrm>
            <a:off x="6516216" y="5085184"/>
            <a:ext cx="75627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D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 Box 15"/>
          <p:cNvSpPr txBox="1">
            <a:spLocks noChangeArrowheads="1"/>
          </p:cNvSpPr>
          <p:nvPr/>
        </p:nvSpPr>
        <p:spPr bwMode="auto">
          <a:xfrm>
            <a:off x="7380312" y="980728"/>
            <a:ext cx="75627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C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 Box 15"/>
          <p:cNvSpPr txBox="1">
            <a:spLocks noChangeArrowheads="1"/>
          </p:cNvSpPr>
          <p:nvPr/>
        </p:nvSpPr>
        <p:spPr bwMode="auto">
          <a:xfrm>
            <a:off x="1691680" y="980728"/>
            <a:ext cx="75627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B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323528" y="404664"/>
            <a:ext cx="1714512" cy="65246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№ </a:t>
            </a:r>
            <a:r>
              <a:rPr lang="ru-RU" sz="36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11</a:t>
            </a:r>
            <a:endParaRPr lang="ru-RU" sz="3600" b="1" u="sng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Дуга 18"/>
          <p:cNvSpPr/>
          <p:nvPr/>
        </p:nvSpPr>
        <p:spPr>
          <a:xfrm rot="12334722">
            <a:off x="7183539" y="961831"/>
            <a:ext cx="792088" cy="936104"/>
          </a:xfrm>
          <a:prstGeom prst="arc">
            <a:avLst>
              <a:gd name="adj1" fmla="val 15846411"/>
              <a:gd name="adj2" fmla="val 19457146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Дуга 19"/>
          <p:cNvSpPr/>
          <p:nvPr/>
        </p:nvSpPr>
        <p:spPr>
          <a:xfrm rot="469240">
            <a:off x="887589" y="4774681"/>
            <a:ext cx="792088" cy="936104"/>
          </a:xfrm>
          <a:prstGeom prst="arc">
            <a:avLst>
              <a:gd name="adj1" fmla="val 15209170"/>
              <a:gd name="adj2" fmla="val 19651261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2555776" y="5589240"/>
            <a:ext cx="3888432" cy="65246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ABCD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параллелограмм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1331640" y="5085184"/>
            <a:ext cx="576064" cy="5760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endParaRPr lang="ru-RU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7380312" y="1844824"/>
            <a:ext cx="576064" cy="5760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endParaRPr lang="ru-RU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3707904" y="404664"/>
            <a:ext cx="2448272" cy="79208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Найти: 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BC.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1071538" y="2643182"/>
            <a:ext cx="576064" cy="5760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10</a:t>
            </a:r>
            <a:endParaRPr lang="ru-RU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Равнобедренный треугольник 1"/>
          <p:cNvSpPr/>
          <p:nvPr/>
        </p:nvSpPr>
        <p:spPr>
          <a:xfrm>
            <a:off x="899592" y="1484784"/>
            <a:ext cx="7272808" cy="3528392"/>
          </a:xfrm>
          <a:prstGeom prst="triangle">
            <a:avLst>
              <a:gd name="adj" fmla="val 31840"/>
            </a:avLst>
          </a:prstGeom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404664"/>
            <a:ext cx="1714512" cy="65246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№ </a:t>
            </a:r>
            <a:r>
              <a:rPr lang="ru-RU" sz="36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12</a:t>
            </a:r>
            <a:endParaRPr lang="ru-RU" sz="3600" b="1" u="sng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" name="Прямая соединительная линия 4"/>
          <p:cNvCxnSpPr>
            <a:stCxn id="2" idx="0"/>
            <a:endCxn id="2" idx="3"/>
          </p:cNvCxnSpPr>
          <p:nvPr/>
        </p:nvCxnSpPr>
        <p:spPr>
          <a:xfrm>
            <a:off x="3215254" y="1484784"/>
            <a:ext cx="0" cy="352839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Прямоугольник 7"/>
          <p:cNvSpPr/>
          <p:nvPr/>
        </p:nvSpPr>
        <p:spPr>
          <a:xfrm rot="1912454">
            <a:off x="3118440" y="1543392"/>
            <a:ext cx="288032" cy="288032"/>
          </a:xfrm>
          <a:prstGeom prst="rect">
            <a:avLst/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3203848" y="4725144"/>
            <a:ext cx="288032" cy="288032"/>
          </a:xfrm>
          <a:prstGeom prst="rect">
            <a:avLst/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 Box 15"/>
          <p:cNvSpPr txBox="1">
            <a:spLocks noChangeArrowheads="1"/>
          </p:cNvSpPr>
          <p:nvPr/>
        </p:nvSpPr>
        <p:spPr bwMode="auto">
          <a:xfrm>
            <a:off x="467544" y="4941168"/>
            <a:ext cx="75627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 Box 15"/>
          <p:cNvSpPr txBox="1">
            <a:spLocks noChangeArrowheads="1"/>
          </p:cNvSpPr>
          <p:nvPr/>
        </p:nvSpPr>
        <p:spPr bwMode="auto">
          <a:xfrm>
            <a:off x="2987824" y="980728"/>
            <a:ext cx="75627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B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 Box 15"/>
          <p:cNvSpPr txBox="1">
            <a:spLocks noChangeArrowheads="1"/>
          </p:cNvSpPr>
          <p:nvPr/>
        </p:nvSpPr>
        <p:spPr bwMode="auto">
          <a:xfrm>
            <a:off x="8100392" y="5013176"/>
            <a:ext cx="75627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C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 Box 15"/>
          <p:cNvSpPr txBox="1">
            <a:spLocks noChangeArrowheads="1"/>
          </p:cNvSpPr>
          <p:nvPr/>
        </p:nvSpPr>
        <p:spPr bwMode="auto">
          <a:xfrm>
            <a:off x="3131840" y="5085184"/>
            <a:ext cx="75627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Дуга 13"/>
          <p:cNvSpPr/>
          <p:nvPr/>
        </p:nvSpPr>
        <p:spPr>
          <a:xfrm rot="15663253">
            <a:off x="7508211" y="4433068"/>
            <a:ext cx="792088" cy="936104"/>
          </a:xfrm>
          <a:prstGeom prst="arc">
            <a:avLst>
              <a:gd name="adj1" fmla="val 15846411"/>
              <a:gd name="adj2" fmla="val 19457146"/>
            </a:avLst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0" name="Группа 19"/>
          <p:cNvGrpSpPr/>
          <p:nvPr/>
        </p:nvGrpSpPr>
        <p:grpSpPr>
          <a:xfrm rot="11518736">
            <a:off x="2977919" y="1417581"/>
            <a:ext cx="811899" cy="683608"/>
            <a:chOff x="1841423" y="3310403"/>
            <a:chExt cx="592434" cy="511346"/>
          </a:xfrm>
        </p:grpSpPr>
        <p:sp>
          <p:nvSpPr>
            <p:cNvPr id="21" name="Дуга 20"/>
            <p:cNvSpPr/>
            <p:nvPr/>
          </p:nvSpPr>
          <p:spPr>
            <a:xfrm rot="17620500">
              <a:off x="1881967" y="3269859"/>
              <a:ext cx="511346" cy="592434"/>
            </a:xfrm>
            <a:prstGeom prst="arc">
              <a:avLst>
                <a:gd name="adj1" fmla="val 15336951"/>
                <a:gd name="adj2" fmla="val 0"/>
              </a:avLst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Дуга 21"/>
            <p:cNvSpPr/>
            <p:nvPr/>
          </p:nvSpPr>
          <p:spPr>
            <a:xfrm rot="17431702">
              <a:off x="1931449" y="3323641"/>
              <a:ext cx="432048" cy="504056"/>
            </a:xfrm>
            <a:prstGeom prst="arc">
              <a:avLst>
                <a:gd name="adj1" fmla="val 15396791"/>
                <a:gd name="adj2" fmla="val 0"/>
              </a:avLst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4" name="Группа 23"/>
          <p:cNvGrpSpPr/>
          <p:nvPr/>
        </p:nvGrpSpPr>
        <p:grpSpPr>
          <a:xfrm rot="3981965">
            <a:off x="802068" y="4639190"/>
            <a:ext cx="886775" cy="681413"/>
            <a:chOff x="1766209" y="3294768"/>
            <a:chExt cx="670952" cy="511346"/>
          </a:xfrm>
        </p:grpSpPr>
        <p:sp>
          <p:nvSpPr>
            <p:cNvPr id="25" name="Дуга 24"/>
            <p:cNvSpPr/>
            <p:nvPr/>
          </p:nvSpPr>
          <p:spPr>
            <a:xfrm rot="17620500">
              <a:off x="1846012" y="3214965"/>
              <a:ext cx="511346" cy="670952"/>
            </a:xfrm>
            <a:prstGeom prst="arc">
              <a:avLst>
                <a:gd name="adj1" fmla="val 15477476"/>
                <a:gd name="adj2" fmla="val 0"/>
              </a:avLst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6" name="Дуга 25"/>
            <p:cNvSpPr/>
            <p:nvPr/>
          </p:nvSpPr>
          <p:spPr>
            <a:xfrm rot="17431702">
              <a:off x="1893120" y="3268480"/>
              <a:ext cx="432048" cy="585909"/>
            </a:xfrm>
            <a:prstGeom prst="arc">
              <a:avLst>
                <a:gd name="adj1" fmla="val 15396791"/>
                <a:gd name="adj2" fmla="val 0"/>
              </a:avLst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29" name="Дуга 28"/>
          <p:cNvSpPr/>
          <p:nvPr/>
        </p:nvSpPr>
        <p:spPr>
          <a:xfrm rot="10203202">
            <a:off x="2702678" y="1402142"/>
            <a:ext cx="792088" cy="936104"/>
          </a:xfrm>
          <a:prstGeom prst="arc">
            <a:avLst>
              <a:gd name="adj1" fmla="val 15846411"/>
              <a:gd name="adj2" fmla="val 19457146"/>
            </a:avLst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30"/>
          <p:cNvSpPr/>
          <p:nvPr/>
        </p:nvSpPr>
        <p:spPr>
          <a:xfrm>
            <a:off x="1835696" y="5013176"/>
            <a:ext cx="648072" cy="720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ru-RU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5076056" y="5013176"/>
            <a:ext cx="720080" cy="720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16</a:t>
            </a:r>
            <a:endParaRPr lang="ru-RU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5508104" y="1052736"/>
            <a:ext cx="2448272" cy="79208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Найти: 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2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13"/>
          <p:cNvSpPr>
            <a:spLocks noChangeArrowheads="1"/>
          </p:cNvSpPr>
          <p:nvPr/>
        </p:nvSpPr>
        <p:spPr bwMode="auto">
          <a:xfrm>
            <a:off x="3923928" y="1412776"/>
            <a:ext cx="3625850" cy="3157538"/>
          </a:xfrm>
          <a:prstGeom prst="triangle">
            <a:avLst>
              <a:gd name="adj" fmla="val 79688"/>
            </a:avLst>
          </a:prstGeom>
          <a:solidFill>
            <a:srgbClr val="487278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5" name="Text Box 15"/>
          <p:cNvSpPr txBox="1">
            <a:spLocks noChangeArrowheads="1"/>
          </p:cNvSpPr>
          <p:nvPr/>
        </p:nvSpPr>
        <p:spPr bwMode="auto">
          <a:xfrm>
            <a:off x="3563888" y="4509120"/>
            <a:ext cx="51435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dirty="0">
                <a:latin typeface="Arial" pitchFamily="34" charset="0"/>
                <a:cs typeface="Arial" pitchFamily="34" charset="0"/>
              </a:rPr>
              <a:t>А</a:t>
            </a:r>
          </a:p>
        </p:txBody>
      </p:sp>
      <p:sp>
        <p:nvSpPr>
          <p:cNvPr id="6" name="Text Box 16"/>
          <p:cNvSpPr txBox="1">
            <a:spLocks noChangeArrowheads="1"/>
          </p:cNvSpPr>
          <p:nvPr/>
        </p:nvSpPr>
        <p:spPr bwMode="auto">
          <a:xfrm>
            <a:off x="6660232" y="872183"/>
            <a:ext cx="54768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dirty="0">
                <a:latin typeface="Arial" pitchFamily="34" charset="0"/>
                <a:cs typeface="Arial" pitchFamily="34" charset="0"/>
              </a:rPr>
              <a:t>В</a:t>
            </a:r>
          </a:p>
        </p:txBody>
      </p:sp>
      <p:sp>
        <p:nvSpPr>
          <p:cNvPr id="7" name="Text Box 17"/>
          <p:cNvSpPr txBox="1">
            <a:spLocks noChangeArrowheads="1"/>
          </p:cNvSpPr>
          <p:nvPr/>
        </p:nvSpPr>
        <p:spPr bwMode="auto">
          <a:xfrm>
            <a:off x="7538666" y="4516339"/>
            <a:ext cx="49212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dirty="0">
                <a:latin typeface="Arial" pitchFamily="34" charset="0"/>
                <a:cs typeface="Arial" pitchFamily="34" charset="0"/>
              </a:rPr>
              <a:t>С</a:t>
            </a:r>
          </a:p>
        </p:txBody>
      </p:sp>
      <p:sp>
        <p:nvSpPr>
          <p:cNvPr id="8" name="Arc 21"/>
          <p:cNvSpPr>
            <a:spLocks/>
          </p:cNvSpPr>
          <p:nvPr/>
        </p:nvSpPr>
        <p:spPr bwMode="auto">
          <a:xfrm>
            <a:off x="4325566" y="4151214"/>
            <a:ext cx="265348" cy="410182"/>
          </a:xfrm>
          <a:custGeom>
            <a:avLst/>
            <a:gdLst>
              <a:gd name="T0" fmla="*/ 0 w 21600"/>
              <a:gd name="T1" fmla="*/ 0 h 21600"/>
              <a:gd name="T2" fmla="*/ 1387427329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8575">
            <a:solidFill>
              <a:srgbClr val="CC33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9" name="Arc 23"/>
          <p:cNvSpPr>
            <a:spLocks/>
          </p:cNvSpPr>
          <p:nvPr/>
        </p:nvSpPr>
        <p:spPr bwMode="auto">
          <a:xfrm flipH="1">
            <a:off x="7363219" y="4345372"/>
            <a:ext cx="180022" cy="216024"/>
          </a:xfrm>
          <a:custGeom>
            <a:avLst/>
            <a:gdLst>
              <a:gd name="T0" fmla="*/ 10312885 w 21600"/>
              <a:gd name="T1" fmla="*/ 0 h 21071"/>
              <a:gd name="T2" fmla="*/ 46865478 w 21600"/>
              <a:gd name="T3" fmla="*/ 493901575 h 21071"/>
              <a:gd name="T4" fmla="*/ 0 w 21600"/>
              <a:gd name="T5" fmla="*/ 493901575 h 21071"/>
              <a:gd name="T6" fmla="*/ 0 60000 65536"/>
              <a:gd name="T7" fmla="*/ 0 60000 65536"/>
              <a:gd name="T8" fmla="*/ 0 60000 65536"/>
              <a:gd name="T9" fmla="*/ 0 w 21600"/>
              <a:gd name="T10" fmla="*/ 0 h 21071"/>
              <a:gd name="T11" fmla="*/ 21600 w 21600"/>
              <a:gd name="T12" fmla="*/ 21071 h 2107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071" fill="none" extrusionOk="0">
                <a:moveTo>
                  <a:pt x="4752" y="0"/>
                </a:moveTo>
                <a:cubicBezTo>
                  <a:pt x="14603" y="2222"/>
                  <a:pt x="21600" y="10972"/>
                  <a:pt x="21600" y="21071"/>
                </a:cubicBezTo>
              </a:path>
              <a:path w="21600" h="21071" stroke="0" extrusionOk="0">
                <a:moveTo>
                  <a:pt x="4752" y="0"/>
                </a:moveTo>
                <a:cubicBezTo>
                  <a:pt x="14603" y="2222"/>
                  <a:pt x="21600" y="10972"/>
                  <a:pt x="21600" y="21071"/>
                </a:cubicBezTo>
                <a:lnTo>
                  <a:pt x="0" y="21071"/>
                </a:lnTo>
                <a:close/>
              </a:path>
            </a:pathLst>
          </a:custGeom>
          <a:noFill/>
          <a:ln w="2857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" name="Arc 24"/>
          <p:cNvSpPr>
            <a:spLocks/>
          </p:cNvSpPr>
          <p:nvPr/>
        </p:nvSpPr>
        <p:spPr bwMode="auto">
          <a:xfrm flipH="1">
            <a:off x="7183201" y="4165352"/>
            <a:ext cx="432047" cy="396044"/>
          </a:xfrm>
          <a:custGeom>
            <a:avLst/>
            <a:gdLst>
              <a:gd name="T0" fmla="*/ 539282511 w 21600"/>
              <a:gd name="T1" fmla="*/ 0 h 20521"/>
              <a:gd name="T2" fmla="*/ 1728279844 w 21600"/>
              <a:gd name="T3" fmla="*/ 2147483647 h 20521"/>
              <a:gd name="T4" fmla="*/ 0 w 21600"/>
              <a:gd name="T5" fmla="*/ 2147483647 h 20521"/>
              <a:gd name="T6" fmla="*/ 0 60000 65536"/>
              <a:gd name="T7" fmla="*/ 0 60000 65536"/>
              <a:gd name="T8" fmla="*/ 0 60000 65536"/>
              <a:gd name="T9" fmla="*/ 0 w 21600"/>
              <a:gd name="T10" fmla="*/ 0 h 20521"/>
              <a:gd name="T11" fmla="*/ 21600 w 21600"/>
              <a:gd name="T12" fmla="*/ 20521 h 2052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0521" fill="none" extrusionOk="0">
                <a:moveTo>
                  <a:pt x="6740" y="-1"/>
                </a:moveTo>
                <a:cubicBezTo>
                  <a:pt x="15606" y="2911"/>
                  <a:pt x="21600" y="11188"/>
                  <a:pt x="21600" y="20521"/>
                </a:cubicBezTo>
              </a:path>
              <a:path w="21600" h="20521" stroke="0" extrusionOk="0">
                <a:moveTo>
                  <a:pt x="6740" y="-1"/>
                </a:moveTo>
                <a:cubicBezTo>
                  <a:pt x="15606" y="2911"/>
                  <a:pt x="21600" y="11188"/>
                  <a:pt x="21600" y="20521"/>
                </a:cubicBezTo>
                <a:lnTo>
                  <a:pt x="0" y="20521"/>
                </a:lnTo>
                <a:close/>
              </a:path>
            </a:pathLst>
          </a:custGeom>
          <a:noFill/>
          <a:ln w="2857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grpSp>
        <p:nvGrpSpPr>
          <p:cNvPr id="11" name="Группа 33"/>
          <p:cNvGrpSpPr>
            <a:grpSpLocks/>
          </p:cNvGrpSpPr>
          <p:nvPr/>
        </p:nvGrpSpPr>
        <p:grpSpPr bwMode="auto">
          <a:xfrm>
            <a:off x="6406778" y="1303239"/>
            <a:ext cx="1095375" cy="847725"/>
            <a:chOff x="2044915" y="2096325"/>
            <a:chExt cx="864096" cy="618025"/>
          </a:xfrm>
        </p:grpSpPr>
        <p:sp>
          <p:nvSpPr>
            <p:cNvPr id="12" name="Дуга 11"/>
            <p:cNvSpPr/>
            <p:nvPr/>
          </p:nvSpPr>
          <p:spPr>
            <a:xfrm rot="9783037">
              <a:off x="2044915" y="2137990"/>
              <a:ext cx="864096" cy="576360"/>
            </a:xfrm>
            <a:prstGeom prst="arc">
              <a:avLst/>
            </a:prstGeom>
            <a:ln w="254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13" name="Дуга 12"/>
            <p:cNvSpPr/>
            <p:nvPr/>
          </p:nvSpPr>
          <p:spPr>
            <a:xfrm rot="9783037">
              <a:off x="2162632" y="2202801"/>
              <a:ext cx="463356" cy="328687"/>
            </a:xfrm>
            <a:prstGeom prst="arc">
              <a:avLst/>
            </a:prstGeom>
            <a:ln w="254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14" name="Дуга 13"/>
            <p:cNvSpPr/>
            <p:nvPr/>
          </p:nvSpPr>
          <p:spPr>
            <a:xfrm rot="9783037">
              <a:off x="2079980" y="2096325"/>
              <a:ext cx="663726" cy="541640"/>
            </a:xfrm>
            <a:prstGeom prst="arc">
              <a:avLst/>
            </a:prstGeom>
            <a:ln w="254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</p:grpSp>
      <p:sp>
        <p:nvSpPr>
          <p:cNvPr id="15" name="AutoShape 14"/>
          <p:cNvSpPr>
            <a:spLocks noChangeArrowheads="1"/>
          </p:cNvSpPr>
          <p:nvPr/>
        </p:nvSpPr>
        <p:spPr bwMode="auto">
          <a:xfrm>
            <a:off x="539552" y="1268760"/>
            <a:ext cx="2884487" cy="2324100"/>
          </a:xfrm>
          <a:prstGeom prst="triangle">
            <a:avLst>
              <a:gd name="adj" fmla="val 82097"/>
            </a:avLst>
          </a:prstGeom>
          <a:solidFill>
            <a:srgbClr val="CDDDEB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6" name="Text Box 18"/>
          <p:cNvSpPr txBox="1">
            <a:spLocks noChangeArrowheads="1"/>
          </p:cNvSpPr>
          <p:nvPr/>
        </p:nvSpPr>
        <p:spPr bwMode="auto">
          <a:xfrm>
            <a:off x="323528" y="3356992"/>
            <a:ext cx="94932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5400" baseline="-25000" dirty="0"/>
              <a:t>N</a:t>
            </a:r>
            <a:endParaRPr lang="ru-RU" sz="5400" baseline="-25000" dirty="0"/>
          </a:p>
        </p:txBody>
      </p:sp>
      <p:sp>
        <p:nvSpPr>
          <p:cNvPr id="17" name="Text Box 19"/>
          <p:cNvSpPr txBox="1">
            <a:spLocks noChangeArrowheads="1"/>
          </p:cNvSpPr>
          <p:nvPr/>
        </p:nvSpPr>
        <p:spPr bwMode="auto">
          <a:xfrm>
            <a:off x="2699792" y="620688"/>
            <a:ext cx="985837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800" baseline="-25000" dirty="0">
                <a:latin typeface="Arial" pitchFamily="34" charset="0"/>
                <a:cs typeface="Arial" pitchFamily="34" charset="0"/>
              </a:rPr>
              <a:t>K</a:t>
            </a:r>
            <a:endParaRPr lang="ru-RU" sz="4800" baseline="-25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Text Box 20"/>
          <p:cNvSpPr txBox="1">
            <a:spLocks noChangeArrowheads="1"/>
          </p:cNvSpPr>
          <p:nvPr/>
        </p:nvSpPr>
        <p:spPr bwMode="auto">
          <a:xfrm>
            <a:off x="3203848" y="3356992"/>
            <a:ext cx="906463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5400" baseline="-25000" dirty="0"/>
              <a:t>M</a:t>
            </a:r>
            <a:endParaRPr lang="ru-RU" sz="5400" baseline="-25000" dirty="0"/>
          </a:p>
        </p:txBody>
      </p:sp>
      <p:sp>
        <p:nvSpPr>
          <p:cNvPr id="19" name="Arc 22"/>
          <p:cNvSpPr>
            <a:spLocks/>
          </p:cNvSpPr>
          <p:nvPr/>
        </p:nvSpPr>
        <p:spPr bwMode="auto">
          <a:xfrm>
            <a:off x="977702" y="3167409"/>
            <a:ext cx="277353" cy="453305"/>
          </a:xfrm>
          <a:custGeom>
            <a:avLst/>
            <a:gdLst>
              <a:gd name="T0" fmla="*/ 0 w 21600"/>
              <a:gd name="T1" fmla="*/ 0 h 21600"/>
              <a:gd name="T2" fmla="*/ 1387427329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8575">
            <a:solidFill>
              <a:srgbClr val="CC33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0" name="Arc 28"/>
          <p:cNvSpPr>
            <a:spLocks/>
          </p:cNvSpPr>
          <p:nvPr/>
        </p:nvSpPr>
        <p:spPr bwMode="auto">
          <a:xfrm flipH="1">
            <a:off x="3091258" y="3296679"/>
            <a:ext cx="360040" cy="288032"/>
          </a:xfrm>
          <a:custGeom>
            <a:avLst/>
            <a:gdLst>
              <a:gd name="T0" fmla="*/ 75498067 w 21600"/>
              <a:gd name="T1" fmla="*/ 0 h 20725"/>
              <a:gd name="T2" fmla="*/ 267954473 w 21600"/>
              <a:gd name="T3" fmla="*/ 1261860644 h 20725"/>
              <a:gd name="T4" fmla="*/ 0 w 21600"/>
              <a:gd name="T5" fmla="*/ 1261860644 h 20725"/>
              <a:gd name="T6" fmla="*/ 0 60000 65536"/>
              <a:gd name="T7" fmla="*/ 0 60000 65536"/>
              <a:gd name="T8" fmla="*/ 0 60000 65536"/>
              <a:gd name="T9" fmla="*/ 0 w 21600"/>
              <a:gd name="T10" fmla="*/ 0 h 20725"/>
              <a:gd name="T11" fmla="*/ 21600 w 21600"/>
              <a:gd name="T12" fmla="*/ 20725 h 2072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0725" fill="none" extrusionOk="0">
                <a:moveTo>
                  <a:pt x="6085" y="0"/>
                </a:moveTo>
                <a:cubicBezTo>
                  <a:pt x="15282" y="2700"/>
                  <a:pt x="21600" y="11139"/>
                  <a:pt x="21600" y="20725"/>
                </a:cubicBezTo>
              </a:path>
              <a:path w="21600" h="20725" stroke="0" extrusionOk="0">
                <a:moveTo>
                  <a:pt x="6085" y="0"/>
                </a:moveTo>
                <a:cubicBezTo>
                  <a:pt x="15282" y="2700"/>
                  <a:pt x="21600" y="11139"/>
                  <a:pt x="21600" y="20725"/>
                </a:cubicBezTo>
                <a:lnTo>
                  <a:pt x="0" y="20725"/>
                </a:lnTo>
                <a:close/>
              </a:path>
            </a:pathLst>
          </a:custGeom>
          <a:noFill/>
          <a:ln w="2857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1" name="Arc 30"/>
          <p:cNvSpPr>
            <a:spLocks/>
          </p:cNvSpPr>
          <p:nvPr/>
        </p:nvSpPr>
        <p:spPr bwMode="auto">
          <a:xfrm flipH="1">
            <a:off x="3019250" y="3224671"/>
            <a:ext cx="324037" cy="360039"/>
          </a:xfrm>
          <a:custGeom>
            <a:avLst/>
            <a:gdLst>
              <a:gd name="T0" fmla="*/ 0 w 21600"/>
              <a:gd name="T1" fmla="*/ 0 h 21600"/>
              <a:gd name="T2" fmla="*/ 433565158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857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grpSp>
        <p:nvGrpSpPr>
          <p:cNvPr id="22" name="Группа 36"/>
          <p:cNvGrpSpPr>
            <a:grpSpLocks/>
          </p:cNvGrpSpPr>
          <p:nvPr/>
        </p:nvGrpSpPr>
        <p:grpSpPr bwMode="auto">
          <a:xfrm>
            <a:off x="2474714" y="1086197"/>
            <a:ext cx="958850" cy="841375"/>
            <a:chOff x="2044915" y="2096325"/>
            <a:chExt cx="864096" cy="618025"/>
          </a:xfrm>
        </p:grpSpPr>
        <p:sp>
          <p:nvSpPr>
            <p:cNvPr id="23" name="Дуга 22"/>
            <p:cNvSpPr/>
            <p:nvPr/>
          </p:nvSpPr>
          <p:spPr>
            <a:xfrm rot="9783037">
              <a:off x="2044915" y="2138304"/>
              <a:ext cx="864096" cy="576046"/>
            </a:xfrm>
            <a:prstGeom prst="arc">
              <a:avLst/>
            </a:prstGeom>
            <a:ln w="254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24" name="Дуга 23"/>
            <p:cNvSpPr/>
            <p:nvPr/>
          </p:nvSpPr>
          <p:spPr>
            <a:xfrm rot="9783037">
              <a:off x="2160796" y="2202439"/>
              <a:ext cx="464952" cy="328836"/>
            </a:xfrm>
            <a:prstGeom prst="arc">
              <a:avLst/>
            </a:prstGeom>
            <a:ln w="254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25" name="Дуга 24"/>
            <p:cNvSpPr/>
            <p:nvPr/>
          </p:nvSpPr>
          <p:spPr>
            <a:xfrm rot="9783037">
              <a:off x="2079250" y="2096325"/>
              <a:ext cx="665240" cy="541063"/>
            </a:xfrm>
            <a:prstGeom prst="arc">
              <a:avLst/>
            </a:prstGeom>
            <a:ln w="254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</p:grpSp>
      <p:sp>
        <p:nvSpPr>
          <p:cNvPr id="27" name="Прямоугольник 26"/>
          <p:cNvSpPr/>
          <p:nvPr/>
        </p:nvSpPr>
        <p:spPr>
          <a:xfrm>
            <a:off x="827584" y="116632"/>
            <a:ext cx="7000924" cy="7143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Проверим домашнее задание</a:t>
            </a:r>
            <a:endParaRPr lang="ru-RU" sz="3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323528" y="1052736"/>
            <a:ext cx="1714512" cy="65246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№ 544</a:t>
            </a:r>
            <a:endParaRPr lang="ru-RU" sz="3600" b="1" u="sng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5364088" y="3212976"/>
            <a:ext cx="1714512" cy="65246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S=300 </a:t>
            </a:r>
            <a:r>
              <a:rPr lang="ru-RU" sz="2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ru-RU" sz="2600" b="1" baseline="30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ru-RU" sz="2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1547664" y="2420888"/>
            <a:ext cx="1714512" cy="65246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S=</a:t>
            </a:r>
            <a:r>
              <a:rPr lang="ru-RU" sz="2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75</a:t>
            </a:r>
            <a:r>
              <a:rPr lang="en-US" sz="2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ru-RU" sz="2600" b="1" baseline="30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ru-RU" sz="2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2" name="Прямая соединительная линия 31"/>
          <p:cNvCxnSpPr>
            <a:stCxn id="4" idx="2"/>
            <a:endCxn id="4" idx="0"/>
          </p:cNvCxnSpPr>
          <p:nvPr/>
        </p:nvCxnSpPr>
        <p:spPr>
          <a:xfrm flipV="1">
            <a:off x="3923928" y="1412776"/>
            <a:ext cx="2889368" cy="315753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Прямоугольник 32"/>
          <p:cNvSpPr/>
          <p:nvPr/>
        </p:nvSpPr>
        <p:spPr>
          <a:xfrm rot="18747203">
            <a:off x="4390070" y="2443309"/>
            <a:ext cx="1714512" cy="65246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9 см</a:t>
            </a:r>
            <a:endParaRPr lang="ru-RU" sz="2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251520" y="4869160"/>
            <a:ext cx="1714512" cy="65246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107504" y="4869160"/>
            <a:ext cx="2088232" cy="65246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Найти: </a:t>
            </a:r>
            <a:r>
              <a:rPr lang="en-US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NK.</a:t>
            </a: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0" y="5301208"/>
            <a:ext cx="2088232" cy="65246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Решение: </a:t>
            </a:r>
            <a:endPara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Text Box 29"/>
          <p:cNvSpPr txBox="1">
            <a:spLocks noChangeArrowheads="1"/>
          </p:cNvSpPr>
          <p:nvPr/>
        </p:nvSpPr>
        <p:spPr bwMode="auto">
          <a:xfrm>
            <a:off x="1619672" y="5445224"/>
            <a:ext cx="302433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1)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Если ∆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NKM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~∆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АВС,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то</a:t>
            </a:r>
          </a:p>
        </p:txBody>
      </p:sp>
      <p:graphicFrame>
        <p:nvGraphicFramePr>
          <p:cNvPr id="33794" name="Object 2"/>
          <p:cNvGraphicFramePr>
            <a:graphicFrameLocks noChangeAspect="1"/>
          </p:cNvGraphicFramePr>
          <p:nvPr/>
        </p:nvGraphicFramePr>
        <p:xfrm>
          <a:off x="4572000" y="4941168"/>
          <a:ext cx="1708429" cy="936104"/>
        </p:xfrm>
        <a:graphic>
          <a:graphicData uri="http://schemas.openxmlformats.org/presentationml/2006/ole">
            <p:oleObj spid="_x0000_s1026" name="Формула" r:id="rId4" imgW="774360" imgH="431640" progId="Equation.3">
              <p:embed/>
            </p:oleObj>
          </a:graphicData>
        </a:graphic>
      </p:graphicFrame>
      <p:graphicFrame>
        <p:nvGraphicFramePr>
          <p:cNvPr id="42" name="Object 2"/>
          <p:cNvGraphicFramePr>
            <a:graphicFrameLocks noChangeAspect="1"/>
          </p:cNvGraphicFramePr>
          <p:nvPr/>
        </p:nvGraphicFramePr>
        <p:xfrm>
          <a:off x="6228184" y="4941168"/>
          <a:ext cx="2100263" cy="936625"/>
        </p:xfrm>
        <a:graphic>
          <a:graphicData uri="http://schemas.openxmlformats.org/presentationml/2006/ole">
            <p:oleObj spid="_x0000_s1028" name="Формула" r:id="rId5" imgW="952200" imgH="431640" progId="Equation.3">
              <p:embed/>
            </p:oleObj>
          </a:graphicData>
        </a:graphic>
      </p:graphicFrame>
      <p:graphicFrame>
        <p:nvGraphicFramePr>
          <p:cNvPr id="43" name="Object 2"/>
          <p:cNvGraphicFramePr>
            <a:graphicFrameLocks noChangeAspect="1"/>
          </p:cNvGraphicFramePr>
          <p:nvPr/>
        </p:nvGraphicFramePr>
        <p:xfrm>
          <a:off x="8460432" y="4941168"/>
          <a:ext cx="449262" cy="854075"/>
        </p:xfrm>
        <a:graphic>
          <a:graphicData uri="http://schemas.openxmlformats.org/presentationml/2006/ole">
            <p:oleObj spid="_x0000_s1029" name="Формула" r:id="rId6" imgW="203040" imgH="393480" progId="Equation.3">
              <p:embed/>
            </p:oleObj>
          </a:graphicData>
        </a:graphic>
      </p:graphicFrame>
      <p:graphicFrame>
        <p:nvGraphicFramePr>
          <p:cNvPr id="44" name="Object 2"/>
          <p:cNvGraphicFramePr>
            <a:graphicFrameLocks noChangeAspect="1"/>
          </p:cNvGraphicFramePr>
          <p:nvPr/>
        </p:nvGraphicFramePr>
        <p:xfrm>
          <a:off x="395536" y="5733256"/>
          <a:ext cx="954087" cy="854075"/>
        </p:xfrm>
        <a:graphic>
          <a:graphicData uri="http://schemas.openxmlformats.org/presentationml/2006/ole">
            <p:oleObj spid="_x0000_s1030" name="Формула" r:id="rId7" imgW="431640" imgH="393480" progId="Equation.3">
              <p:embed/>
            </p:oleObj>
          </a:graphicData>
        </a:graphic>
      </p:graphicFrame>
      <p:sp>
        <p:nvSpPr>
          <p:cNvPr id="46" name="Text Box 29"/>
          <p:cNvSpPr txBox="1">
            <a:spLocks noChangeArrowheads="1"/>
          </p:cNvSpPr>
          <p:nvPr/>
        </p:nvSpPr>
        <p:spPr bwMode="auto">
          <a:xfrm>
            <a:off x="1547664" y="5949280"/>
            <a:ext cx="302433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)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0" name="Прямая соединительная линия 49"/>
          <p:cNvCxnSpPr>
            <a:stCxn id="15" idx="0"/>
          </p:cNvCxnSpPr>
          <p:nvPr/>
        </p:nvCxnSpPr>
        <p:spPr>
          <a:xfrm flipH="1">
            <a:off x="539552" y="1268760"/>
            <a:ext cx="2368077" cy="230425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5" name="Object 2"/>
          <p:cNvGraphicFramePr>
            <a:graphicFrameLocks noChangeAspect="1"/>
          </p:cNvGraphicFramePr>
          <p:nvPr/>
        </p:nvGraphicFramePr>
        <p:xfrm>
          <a:off x="1907705" y="5805265"/>
          <a:ext cx="1296144" cy="822998"/>
        </p:xfrm>
        <a:graphic>
          <a:graphicData uri="http://schemas.openxmlformats.org/presentationml/2006/ole">
            <p:oleObj spid="_x0000_s1031" name="Формула" r:id="rId8" imgW="609480" imgH="393480" progId="Equation.3">
              <p:embed/>
            </p:oleObj>
          </a:graphicData>
        </a:graphic>
      </p:graphicFrame>
      <p:graphicFrame>
        <p:nvGraphicFramePr>
          <p:cNvPr id="51" name="Object 8"/>
          <p:cNvGraphicFramePr>
            <a:graphicFrameLocks noChangeAspect="1"/>
          </p:cNvGraphicFramePr>
          <p:nvPr/>
        </p:nvGraphicFramePr>
        <p:xfrm>
          <a:off x="3203848" y="5805264"/>
          <a:ext cx="1295400" cy="822325"/>
        </p:xfrm>
        <a:graphic>
          <a:graphicData uri="http://schemas.openxmlformats.org/presentationml/2006/ole">
            <p:oleObj spid="_x0000_s1032" name="Формула" r:id="rId9" imgW="609480" imgH="393480" progId="Equation.3">
              <p:embed/>
            </p:oleObj>
          </a:graphicData>
        </a:graphic>
      </p:graphicFrame>
      <p:graphicFrame>
        <p:nvGraphicFramePr>
          <p:cNvPr id="52" name="Object 9"/>
          <p:cNvGraphicFramePr>
            <a:graphicFrameLocks noChangeAspect="1"/>
          </p:cNvGraphicFramePr>
          <p:nvPr/>
        </p:nvGraphicFramePr>
        <p:xfrm>
          <a:off x="4572000" y="6021288"/>
          <a:ext cx="1376362" cy="423862"/>
        </p:xfrm>
        <a:graphic>
          <a:graphicData uri="http://schemas.openxmlformats.org/presentationml/2006/ole">
            <p:oleObj spid="_x0000_s1033" name="Формула" r:id="rId10" imgW="647640" imgH="2030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35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7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35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0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35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3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33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1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8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5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2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9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6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3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40" grpId="0"/>
      <p:bldP spid="4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13"/>
          <p:cNvSpPr>
            <a:spLocks noChangeArrowheads="1"/>
          </p:cNvSpPr>
          <p:nvPr/>
        </p:nvSpPr>
        <p:spPr bwMode="auto">
          <a:xfrm>
            <a:off x="3923928" y="1412776"/>
            <a:ext cx="3625850" cy="3157538"/>
          </a:xfrm>
          <a:prstGeom prst="triangle">
            <a:avLst>
              <a:gd name="adj" fmla="val 79688"/>
            </a:avLst>
          </a:prstGeom>
          <a:solidFill>
            <a:srgbClr val="487278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5" name="Text Box 15"/>
          <p:cNvSpPr txBox="1">
            <a:spLocks noChangeArrowheads="1"/>
          </p:cNvSpPr>
          <p:nvPr/>
        </p:nvSpPr>
        <p:spPr bwMode="auto">
          <a:xfrm>
            <a:off x="251520" y="3573016"/>
            <a:ext cx="72008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800" dirty="0" smtClean="0">
                <a:latin typeface="Arial" pitchFamily="34" charset="0"/>
                <a:cs typeface="Arial" pitchFamily="34" charset="0"/>
              </a:rPr>
              <a:t>А</a:t>
            </a:r>
            <a:r>
              <a:rPr lang="en-US" sz="2800" baseline="-25000" dirty="0" smtClean="0">
                <a:latin typeface="Arial" pitchFamily="34" charset="0"/>
                <a:cs typeface="Arial" pitchFamily="34" charset="0"/>
              </a:rPr>
              <a:t>1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 Box 16"/>
          <p:cNvSpPr txBox="1">
            <a:spLocks noChangeArrowheads="1"/>
          </p:cNvSpPr>
          <p:nvPr/>
        </p:nvSpPr>
        <p:spPr bwMode="auto">
          <a:xfrm>
            <a:off x="2699792" y="764704"/>
            <a:ext cx="79208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800" dirty="0" smtClean="0">
                <a:latin typeface="Arial" pitchFamily="34" charset="0"/>
                <a:cs typeface="Arial" pitchFamily="34" charset="0"/>
              </a:rPr>
              <a:t>В</a:t>
            </a:r>
            <a:r>
              <a:rPr lang="en-US" sz="2800" baseline="-25000" dirty="0" smtClean="0">
                <a:latin typeface="Arial" pitchFamily="34" charset="0"/>
                <a:cs typeface="Arial" pitchFamily="34" charset="0"/>
              </a:rPr>
              <a:t>1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 Box 17"/>
          <p:cNvSpPr txBox="1">
            <a:spLocks noChangeArrowheads="1"/>
          </p:cNvSpPr>
          <p:nvPr/>
        </p:nvSpPr>
        <p:spPr bwMode="auto">
          <a:xfrm>
            <a:off x="3419872" y="3501008"/>
            <a:ext cx="70574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800" dirty="0" smtClean="0">
                <a:latin typeface="Arial" pitchFamily="34" charset="0"/>
                <a:cs typeface="Arial" pitchFamily="34" charset="0"/>
              </a:rPr>
              <a:t>С</a:t>
            </a:r>
            <a:r>
              <a:rPr lang="en-US" sz="2800" baseline="-25000" dirty="0" smtClean="0">
                <a:latin typeface="Arial" pitchFamily="34" charset="0"/>
                <a:cs typeface="Arial" pitchFamily="34" charset="0"/>
              </a:rPr>
              <a:t>1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Arc 21"/>
          <p:cNvSpPr>
            <a:spLocks/>
          </p:cNvSpPr>
          <p:nvPr/>
        </p:nvSpPr>
        <p:spPr bwMode="auto">
          <a:xfrm>
            <a:off x="4325566" y="4151214"/>
            <a:ext cx="265348" cy="410182"/>
          </a:xfrm>
          <a:custGeom>
            <a:avLst/>
            <a:gdLst>
              <a:gd name="T0" fmla="*/ 0 w 21600"/>
              <a:gd name="T1" fmla="*/ 0 h 21600"/>
              <a:gd name="T2" fmla="*/ 1387427329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8575">
            <a:solidFill>
              <a:srgbClr val="CC33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9" name="Arc 23"/>
          <p:cNvSpPr>
            <a:spLocks/>
          </p:cNvSpPr>
          <p:nvPr/>
        </p:nvSpPr>
        <p:spPr bwMode="auto">
          <a:xfrm flipH="1">
            <a:off x="7363219" y="4345372"/>
            <a:ext cx="180022" cy="216024"/>
          </a:xfrm>
          <a:custGeom>
            <a:avLst/>
            <a:gdLst>
              <a:gd name="T0" fmla="*/ 10312885 w 21600"/>
              <a:gd name="T1" fmla="*/ 0 h 21071"/>
              <a:gd name="T2" fmla="*/ 46865478 w 21600"/>
              <a:gd name="T3" fmla="*/ 493901575 h 21071"/>
              <a:gd name="T4" fmla="*/ 0 w 21600"/>
              <a:gd name="T5" fmla="*/ 493901575 h 21071"/>
              <a:gd name="T6" fmla="*/ 0 60000 65536"/>
              <a:gd name="T7" fmla="*/ 0 60000 65536"/>
              <a:gd name="T8" fmla="*/ 0 60000 65536"/>
              <a:gd name="T9" fmla="*/ 0 w 21600"/>
              <a:gd name="T10" fmla="*/ 0 h 21071"/>
              <a:gd name="T11" fmla="*/ 21600 w 21600"/>
              <a:gd name="T12" fmla="*/ 21071 h 2107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071" fill="none" extrusionOk="0">
                <a:moveTo>
                  <a:pt x="4752" y="0"/>
                </a:moveTo>
                <a:cubicBezTo>
                  <a:pt x="14603" y="2222"/>
                  <a:pt x="21600" y="10972"/>
                  <a:pt x="21600" y="21071"/>
                </a:cubicBezTo>
              </a:path>
              <a:path w="21600" h="21071" stroke="0" extrusionOk="0">
                <a:moveTo>
                  <a:pt x="4752" y="0"/>
                </a:moveTo>
                <a:cubicBezTo>
                  <a:pt x="14603" y="2222"/>
                  <a:pt x="21600" y="10972"/>
                  <a:pt x="21600" y="21071"/>
                </a:cubicBezTo>
                <a:lnTo>
                  <a:pt x="0" y="21071"/>
                </a:lnTo>
                <a:close/>
              </a:path>
            </a:pathLst>
          </a:custGeom>
          <a:noFill/>
          <a:ln w="2857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" name="Arc 24"/>
          <p:cNvSpPr>
            <a:spLocks/>
          </p:cNvSpPr>
          <p:nvPr/>
        </p:nvSpPr>
        <p:spPr bwMode="auto">
          <a:xfrm flipH="1">
            <a:off x="7183201" y="4165352"/>
            <a:ext cx="432047" cy="396044"/>
          </a:xfrm>
          <a:custGeom>
            <a:avLst/>
            <a:gdLst>
              <a:gd name="T0" fmla="*/ 539282511 w 21600"/>
              <a:gd name="T1" fmla="*/ 0 h 20521"/>
              <a:gd name="T2" fmla="*/ 1728279844 w 21600"/>
              <a:gd name="T3" fmla="*/ 2147483647 h 20521"/>
              <a:gd name="T4" fmla="*/ 0 w 21600"/>
              <a:gd name="T5" fmla="*/ 2147483647 h 20521"/>
              <a:gd name="T6" fmla="*/ 0 60000 65536"/>
              <a:gd name="T7" fmla="*/ 0 60000 65536"/>
              <a:gd name="T8" fmla="*/ 0 60000 65536"/>
              <a:gd name="T9" fmla="*/ 0 w 21600"/>
              <a:gd name="T10" fmla="*/ 0 h 20521"/>
              <a:gd name="T11" fmla="*/ 21600 w 21600"/>
              <a:gd name="T12" fmla="*/ 20521 h 2052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0521" fill="none" extrusionOk="0">
                <a:moveTo>
                  <a:pt x="6740" y="-1"/>
                </a:moveTo>
                <a:cubicBezTo>
                  <a:pt x="15606" y="2911"/>
                  <a:pt x="21600" y="11188"/>
                  <a:pt x="21600" y="20521"/>
                </a:cubicBezTo>
              </a:path>
              <a:path w="21600" h="20521" stroke="0" extrusionOk="0">
                <a:moveTo>
                  <a:pt x="6740" y="-1"/>
                </a:moveTo>
                <a:cubicBezTo>
                  <a:pt x="15606" y="2911"/>
                  <a:pt x="21600" y="11188"/>
                  <a:pt x="21600" y="20521"/>
                </a:cubicBezTo>
                <a:lnTo>
                  <a:pt x="0" y="20521"/>
                </a:lnTo>
                <a:close/>
              </a:path>
            </a:pathLst>
          </a:custGeom>
          <a:noFill/>
          <a:ln w="2857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grpSp>
        <p:nvGrpSpPr>
          <p:cNvPr id="2" name="Группа 33"/>
          <p:cNvGrpSpPr>
            <a:grpSpLocks/>
          </p:cNvGrpSpPr>
          <p:nvPr/>
        </p:nvGrpSpPr>
        <p:grpSpPr bwMode="auto">
          <a:xfrm>
            <a:off x="6406778" y="1303239"/>
            <a:ext cx="1095375" cy="847725"/>
            <a:chOff x="2044915" y="2096325"/>
            <a:chExt cx="864096" cy="618025"/>
          </a:xfrm>
        </p:grpSpPr>
        <p:sp>
          <p:nvSpPr>
            <p:cNvPr id="12" name="Дуга 11"/>
            <p:cNvSpPr/>
            <p:nvPr/>
          </p:nvSpPr>
          <p:spPr>
            <a:xfrm rot="9783037">
              <a:off x="2044915" y="2137990"/>
              <a:ext cx="864096" cy="576360"/>
            </a:xfrm>
            <a:prstGeom prst="arc">
              <a:avLst/>
            </a:prstGeom>
            <a:ln w="254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13" name="Дуга 12"/>
            <p:cNvSpPr/>
            <p:nvPr/>
          </p:nvSpPr>
          <p:spPr>
            <a:xfrm rot="9783037">
              <a:off x="2162632" y="2202801"/>
              <a:ext cx="463356" cy="328687"/>
            </a:xfrm>
            <a:prstGeom prst="arc">
              <a:avLst/>
            </a:prstGeom>
            <a:ln w="254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14" name="Дуга 13"/>
            <p:cNvSpPr/>
            <p:nvPr/>
          </p:nvSpPr>
          <p:spPr>
            <a:xfrm rot="9783037">
              <a:off x="2079980" y="2096325"/>
              <a:ext cx="663726" cy="541640"/>
            </a:xfrm>
            <a:prstGeom prst="arc">
              <a:avLst/>
            </a:prstGeom>
            <a:ln w="254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</p:grpSp>
      <p:sp>
        <p:nvSpPr>
          <p:cNvPr id="15" name="AutoShape 14"/>
          <p:cNvSpPr>
            <a:spLocks noChangeArrowheads="1"/>
          </p:cNvSpPr>
          <p:nvPr/>
        </p:nvSpPr>
        <p:spPr bwMode="auto">
          <a:xfrm>
            <a:off x="539552" y="1268760"/>
            <a:ext cx="2884487" cy="2324100"/>
          </a:xfrm>
          <a:prstGeom prst="triangle">
            <a:avLst>
              <a:gd name="adj" fmla="val 82097"/>
            </a:avLst>
          </a:prstGeom>
          <a:solidFill>
            <a:srgbClr val="CDDDEB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6" name="Text Box 18"/>
          <p:cNvSpPr txBox="1">
            <a:spLocks noChangeArrowheads="1"/>
          </p:cNvSpPr>
          <p:nvPr/>
        </p:nvSpPr>
        <p:spPr bwMode="auto">
          <a:xfrm>
            <a:off x="3707904" y="4293096"/>
            <a:ext cx="94932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5400" baseline="-25000" dirty="0" smtClean="0"/>
              <a:t>A</a:t>
            </a:r>
            <a:endParaRPr lang="ru-RU" sz="5400" baseline="-25000" dirty="0"/>
          </a:p>
        </p:txBody>
      </p:sp>
      <p:sp>
        <p:nvSpPr>
          <p:cNvPr id="17" name="Text Box 19"/>
          <p:cNvSpPr txBox="1">
            <a:spLocks noChangeArrowheads="1"/>
          </p:cNvSpPr>
          <p:nvPr/>
        </p:nvSpPr>
        <p:spPr bwMode="auto">
          <a:xfrm>
            <a:off x="6588224" y="764704"/>
            <a:ext cx="98583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4800" baseline="-25000" dirty="0" smtClean="0">
                <a:latin typeface="Arial" pitchFamily="34" charset="0"/>
                <a:cs typeface="Arial" pitchFamily="34" charset="0"/>
              </a:rPr>
              <a:t>B</a:t>
            </a:r>
            <a:endParaRPr lang="ru-RU" sz="4800" baseline="-25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Text Box 20"/>
          <p:cNvSpPr txBox="1">
            <a:spLocks noChangeArrowheads="1"/>
          </p:cNvSpPr>
          <p:nvPr/>
        </p:nvSpPr>
        <p:spPr bwMode="auto">
          <a:xfrm>
            <a:off x="7524328" y="4149080"/>
            <a:ext cx="906463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5400" baseline="-25000" dirty="0" smtClean="0"/>
              <a:t>C</a:t>
            </a:r>
            <a:endParaRPr lang="ru-RU" sz="5400" baseline="-25000" dirty="0"/>
          </a:p>
        </p:txBody>
      </p:sp>
      <p:sp>
        <p:nvSpPr>
          <p:cNvPr id="19" name="Arc 22"/>
          <p:cNvSpPr>
            <a:spLocks/>
          </p:cNvSpPr>
          <p:nvPr/>
        </p:nvSpPr>
        <p:spPr bwMode="auto">
          <a:xfrm>
            <a:off x="977702" y="3167409"/>
            <a:ext cx="277353" cy="453305"/>
          </a:xfrm>
          <a:custGeom>
            <a:avLst/>
            <a:gdLst>
              <a:gd name="T0" fmla="*/ 0 w 21600"/>
              <a:gd name="T1" fmla="*/ 0 h 21600"/>
              <a:gd name="T2" fmla="*/ 1387427329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8575">
            <a:solidFill>
              <a:srgbClr val="CC33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0" name="Arc 28"/>
          <p:cNvSpPr>
            <a:spLocks/>
          </p:cNvSpPr>
          <p:nvPr/>
        </p:nvSpPr>
        <p:spPr bwMode="auto">
          <a:xfrm flipH="1">
            <a:off x="3091258" y="3296679"/>
            <a:ext cx="360040" cy="288032"/>
          </a:xfrm>
          <a:custGeom>
            <a:avLst/>
            <a:gdLst>
              <a:gd name="T0" fmla="*/ 75498067 w 21600"/>
              <a:gd name="T1" fmla="*/ 0 h 20725"/>
              <a:gd name="T2" fmla="*/ 267954473 w 21600"/>
              <a:gd name="T3" fmla="*/ 1261860644 h 20725"/>
              <a:gd name="T4" fmla="*/ 0 w 21600"/>
              <a:gd name="T5" fmla="*/ 1261860644 h 20725"/>
              <a:gd name="T6" fmla="*/ 0 60000 65536"/>
              <a:gd name="T7" fmla="*/ 0 60000 65536"/>
              <a:gd name="T8" fmla="*/ 0 60000 65536"/>
              <a:gd name="T9" fmla="*/ 0 w 21600"/>
              <a:gd name="T10" fmla="*/ 0 h 20725"/>
              <a:gd name="T11" fmla="*/ 21600 w 21600"/>
              <a:gd name="T12" fmla="*/ 20725 h 2072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0725" fill="none" extrusionOk="0">
                <a:moveTo>
                  <a:pt x="6085" y="0"/>
                </a:moveTo>
                <a:cubicBezTo>
                  <a:pt x="15282" y="2700"/>
                  <a:pt x="21600" y="11139"/>
                  <a:pt x="21600" y="20725"/>
                </a:cubicBezTo>
              </a:path>
              <a:path w="21600" h="20725" stroke="0" extrusionOk="0">
                <a:moveTo>
                  <a:pt x="6085" y="0"/>
                </a:moveTo>
                <a:cubicBezTo>
                  <a:pt x="15282" y="2700"/>
                  <a:pt x="21600" y="11139"/>
                  <a:pt x="21600" y="20725"/>
                </a:cubicBezTo>
                <a:lnTo>
                  <a:pt x="0" y="20725"/>
                </a:lnTo>
                <a:close/>
              </a:path>
            </a:pathLst>
          </a:custGeom>
          <a:noFill/>
          <a:ln w="2857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1" name="Arc 30"/>
          <p:cNvSpPr>
            <a:spLocks/>
          </p:cNvSpPr>
          <p:nvPr/>
        </p:nvSpPr>
        <p:spPr bwMode="auto">
          <a:xfrm flipH="1">
            <a:off x="3019250" y="3224671"/>
            <a:ext cx="324037" cy="360039"/>
          </a:xfrm>
          <a:custGeom>
            <a:avLst/>
            <a:gdLst>
              <a:gd name="T0" fmla="*/ 0 w 21600"/>
              <a:gd name="T1" fmla="*/ 0 h 21600"/>
              <a:gd name="T2" fmla="*/ 433565158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857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grpSp>
        <p:nvGrpSpPr>
          <p:cNvPr id="3" name="Группа 36"/>
          <p:cNvGrpSpPr>
            <a:grpSpLocks/>
          </p:cNvGrpSpPr>
          <p:nvPr/>
        </p:nvGrpSpPr>
        <p:grpSpPr bwMode="auto">
          <a:xfrm>
            <a:off x="2474714" y="1086197"/>
            <a:ext cx="958850" cy="841375"/>
            <a:chOff x="2044915" y="2096325"/>
            <a:chExt cx="864096" cy="618025"/>
          </a:xfrm>
        </p:grpSpPr>
        <p:sp>
          <p:nvSpPr>
            <p:cNvPr id="23" name="Дуга 22"/>
            <p:cNvSpPr/>
            <p:nvPr/>
          </p:nvSpPr>
          <p:spPr>
            <a:xfrm rot="9783037">
              <a:off x="2044915" y="2138304"/>
              <a:ext cx="864096" cy="576046"/>
            </a:xfrm>
            <a:prstGeom prst="arc">
              <a:avLst/>
            </a:prstGeom>
            <a:ln w="254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24" name="Дуга 23"/>
            <p:cNvSpPr/>
            <p:nvPr/>
          </p:nvSpPr>
          <p:spPr>
            <a:xfrm rot="9783037">
              <a:off x="2160796" y="2202439"/>
              <a:ext cx="464952" cy="328836"/>
            </a:xfrm>
            <a:prstGeom prst="arc">
              <a:avLst/>
            </a:prstGeom>
            <a:ln w="254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25" name="Дуга 24"/>
            <p:cNvSpPr/>
            <p:nvPr/>
          </p:nvSpPr>
          <p:spPr>
            <a:xfrm rot="9783037">
              <a:off x="2079250" y="2096325"/>
              <a:ext cx="665240" cy="541063"/>
            </a:xfrm>
            <a:prstGeom prst="arc">
              <a:avLst/>
            </a:prstGeom>
            <a:ln w="254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</p:grpSp>
      <p:sp>
        <p:nvSpPr>
          <p:cNvPr id="28" name="Прямоугольник 27"/>
          <p:cNvSpPr/>
          <p:nvPr/>
        </p:nvSpPr>
        <p:spPr>
          <a:xfrm>
            <a:off x="323528" y="188640"/>
            <a:ext cx="1714512" cy="65246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№ 54</a:t>
            </a:r>
            <a:r>
              <a:rPr lang="en-US" sz="36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endParaRPr lang="ru-RU" sz="3600" b="1" u="sng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 rot="4625069">
            <a:off x="2640157" y="2067036"/>
            <a:ext cx="1714512" cy="65246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56 </a:t>
            </a:r>
            <a:r>
              <a:rPr lang="ru-RU" sz="2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см</a:t>
            </a:r>
            <a:endParaRPr lang="ru-RU" sz="2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 rot="4640873">
            <a:off x="6669093" y="2714518"/>
            <a:ext cx="1714512" cy="65246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140 </a:t>
            </a:r>
            <a:r>
              <a:rPr lang="ru-RU" sz="2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см</a:t>
            </a:r>
            <a:endParaRPr lang="ru-RU" sz="2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2" name="Прямая соединительная линия 31"/>
          <p:cNvCxnSpPr>
            <a:stCxn id="4" idx="4"/>
            <a:endCxn id="4" idx="0"/>
          </p:cNvCxnSpPr>
          <p:nvPr/>
        </p:nvCxnSpPr>
        <p:spPr>
          <a:xfrm flipH="1" flipV="1">
            <a:off x="6813296" y="1412776"/>
            <a:ext cx="736482" cy="315753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Прямоугольник 35"/>
          <p:cNvSpPr/>
          <p:nvPr/>
        </p:nvSpPr>
        <p:spPr>
          <a:xfrm>
            <a:off x="251520" y="4869160"/>
            <a:ext cx="1714512" cy="65246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-180528" y="4869160"/>
            <a:ext cx="2088232" cy="65246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Найти:  </a:t>
            </a:r>
            <a:endPara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0" y="5445224"/>
            <a:ext cx="2088232" cy="65246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Решение: </a:t>
            </a:r>
            <a:endPara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Text Box 29"/>
          <p:cNvSpPr txBox="1">
            <a:spLocks noChangeArrowheads="1"/>
          </p:cNvSpPr>
          <p:nvPr/>
        </p:nvSpPr>
        <p:spPr bwMode="auto">
          <a:xfrm>
            <a:off x="1619672" y="5589240"/>
            <a:ext cx="324036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Если ∆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ABC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~∆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2000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en-US" sz="2000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en-US" sz="2000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то</a:t>
            </a:r>
          </a:p>
        </p:txBody>
      </p:sp>
      <p:graphicFrame>
        <p:nvGraphicFramePr>
          <p:cNvPr id="43" name="Object 2"/>
          <p:cNvGraphicFramePr>
            <a:graphicFrameLocks noChangeAspect="1"/>
          </p:cNvGraphicFramePr>
          <p:nvPr/>
        </p:nvGraphicFramePr>
        <p:xfrm>
          <a:off x="7608888" y="5435600"/>
          <a:ext cx="1095375" cy="441325"/>
        </p:xfrm>
        <a:graphic>
          <a:graphicData uri="http://schemas.openxmlformats.org/presentationml/2006/ole">
            <p:oleObj spid="_x0000_s2052" name="Формула" r:id="rId4" imgW="495000" imgH="203040" progId="Equation.3">
              <p:embed/>
            </p:oleObj>
          </a:graphicData>
        </a:graphic>
      </p:graphicFrame>
      <p:cxnSp>
        <p:nvCxnSpPr>
          <p:cNvPr id="50" name="Прямая соединительная линия 49"/>
          <p:cNvCxnSpPr>
            <a:stCxn id="15" idx="0"/>
          </p:cNvCxnSpPr>
          <p:nvPr/>
        </p:nvCxnSpPr>
        <p:spPr>
          <a:xfrm>
            <a:off x="2907629" y="1268760"/>
            <a:ext cx="512243" cy="230425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5" name="Object 2"/>
          <p:cNvGraphicFramePr>
            <a:graphicFrameLocks noChangeAspect="1"/>
          </p:cNvGraphicFramePr>
          <p:nvPr/>
        </p:nvGraphicFramePr>
        <p:xfrm>
          <a:off x="5796136" y="5301208"/>
          <a:ext cx="1667893" cy="831750"/>
        </p:xfrm>
        <a:graphic>
          <a:graphicData uri="http://schemas.openxmlformats.org/presentationml/2006/ole">
            <p:oleObj spid="_x0000_s2054" name="Формула" r:id="rId5" imgW="850680" imgH="431640" progId="Equation.3">
              <p:embed/>
            </p:oleObj>
          </a:graphicData>
        </a:graphic>
      </p:graphicFrame>
      <p:graphicFrame>
        <p:nvGraphicFramePr>
          <p:cNvPr id="32772" name="Object 4"/>
          <p:cNvGraphicFramePr>
            <a:graphicFrameLocks noChangeAspect="1"/>
          </p:cNvGraphicFramePr>
          <p:nvPr/>
        </p:nvGraphicFramePr>
        <p:xfrm>
          <a:off x="1403648" y="4653136"/>
          <a:ext cx="969963" cy="871537"/>
        </p:xfrm>
        <a:graphic>
          <a:graphicData uri="http://schemas.openxmlformats.org/presentationml/2006/ole">
            <p:oleObj spid="_x0000_s2057" name="Формула" r:id="rId6" imgW="507960" imgH="457200" progId="Equation.3">
              <p:embed/>
            </p:oleObj>
          </a:graphicData>
        </a:graphic>
      </p:graphicFrame>
      <p:graphicFrame>
        <p:nvGraphicFramePr>
          <p:cNvPr id="11" name="Object 4"/>
          <p:cNvGraphicFramePr>
            <a:graphicFrameLocks noChangeAspect="1"/>
          </p:cNvGraphicFramePr>
          <p:nvPr/>
        </p:nvGraphicFramePr>
        <p:xfrm>
          <a:off x="4427984" y="5301208"/>
          <a:ext cx="1404938" cy="871538"/>
        </p:xfrm>
        <a:graphic>
          <a:graphicData uri="http://schemas.openxmlformats.org/presentationml/2006/ole">
            <p:oleObj spid="_x0000_s2058" name="Формула" r:id="rId7" imgW="736560" imgH="457200" progId="Equation.3">
              <p:embed/>
            </p:oleObj>
          </a:graphicData>
        </a:graphic>
      </p:graphicFrame>
      <p:graphicFrame>
        <p:nvGraphicFramePr>
          <p:cNvPr id="22" name="Object 4"/>
          <p:cNvGraphicFramePr>
            <a:graphicFrameLocks noChangeAspect="1"/>
          </p:cNvGraphicFramePr>
          <p:nvPr/>
        </p:nvGraphicFramePr>
        <p:xfrm>
          <a:off x="1619672" y="5877272"/>
          <a:ext cx="1646510" cy="871538"/>
        </p:xfrm>
        <a:graphic>
          <a:graphicData uri="http://schemas.openxmlformats.org/presentationml/2006/ole">
            <p:oleObj spid="_x0000_s2059" name="Формула" r:id="rId8" imgW="838080" imgH="457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27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27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2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13"/>
          <p:cNvSpPr>
            <a:spLocks noChangeArrowheads="1"/>
          </p:cNvSpPr>
          <p:nvPr/>
        </p:nvSpPr>
        <p:spPr bwMode="auto">
          <a:xfrm>
            <a:off x="539552" y="836712"/>
            <a:ext cx="3625850" cy="3157538"/>
          </a:xfrm>
          <a:prstGeom prst="triangle">
            <a:avLst>
              <a:gd name="adj" fmla="val 79688"/>
            </a:avLst>
          </a:prstGeom>
          <a:solidFill>
            <a:srgbClr val="487278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8" name="Arc 21"/>
          <p:cNvSpPr>
            <a:spLocks/>
          </p:cNvSpPr>
          <p:nvPr/>
        </p:nvSpPr>
        <p:spPr bwMode="auto">
          <a:xfrm>
            <a:off x="941190" y="3575150"/>
            <a:ext cx="265348" cy="410182"/>
          </a:xfrm>
          <a:custGeom>
            <a:avLst/>
            <a:gdLst>
              <a:gd name="T0" fmla="*/ 0 w 21600"/>
              <a:gd name="T1" fmla="*/ 0 h 21600"/>
              <a:gd name="T2" fmla="*/ 1387427329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8575">
            <a:solidFill>
              <a:srgbClr val="CC33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9" name="Arc 23"/>
          <p:cNvSpPr>
            <a:spLocks/>
          </p:cNvSpPr>
          <p:nvPr/>
        </p:nvSpPr>
        <p:spPr bwMode="auto">
          <a:xfrm flipH="1">
            <a:off x="3978843" y="3769308"/>
            <a:ext cx="180022" cy="216024"/>
          </a:xfrm>
          <a:custGeom>
            <a:avLst/>
            <a:gdLst>
              <a:gd name="T0" fmla="*/ 10312885 w 21600"/>
              <a:gd name="T1" fmla="*/ 0 h 21071"/>
              <a:gd name="T2" fmla="*/ 46865478 w 21600"/>
              <a:gd name="T3" fmla="*/ 493901575 h 21071"/>
              <a:gd name="T4" fmla="*/ 0 w 21600"/>
              <a:gd name="T5" fmla="*/ 493901575 h 21071"/>
              <a:gd name="T6" fmla="*/ 0 60000 65536"/>
              <a:gd name="T7" fmla="*/ 0 60000 65536"/>
              <a:gd name="T8" fmla="*/ 0 60000 65536"/>
              <a:gd name="T9" fmla="*/ 0 w 21600"/>
              <a:gd name="T10" fmla="*/ 0 h 21071"/>
              <a:gd name="T11" fmla="*/ 21600 w 21600"/>
              <a:gd name="T12" fmla="*/ 21071 h 2107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071" fill="none" extrusionOk="0">
                <a:moveTo>
                  <a:pt x="4752" y="0"/>
                </a:moveTo>
                <a:cubicBezTo>
                  <a:pt x="14603" y="2222"/>
                  <a:pt x="21600" y="10972"/>
                  <a:pt x="21600" y="21071"/>
                </a:cubicBezTo>
              </a:path>
              <a:path w="21600" h="21071" stroke="0" extrusionOk="0">
                <a:moveTo>
                  <a:pt x="4752" y="0"/>
                </a:moveTo>
                <a:cubicBezTo>
                  <a:pt x="14603" y="2222"/>
                  <a:pt x="21600" y="10972"/>
                  <a:pt x="21600" y="21071"/>
                </a:cubicBezTo>
                <a:lnTo>
                  <a:pt x="0" y="21071"/>
                </a:lnTo>
                <a:close/>
              </a:path>
            </a:pathLst>
          </a:custGeom>
          <a:noFill/>
          <a:ln w="2857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" name="Arc 24"/>
          <p:cNvSpPr>
            <a:spLocks/>
          </p:cNvSpPr>
          <p:nvPr/>
        </p:nvSpPr>
        <p:spPr bwMode="auto">
          <a:xfrm flipH="1">
            <a:off x="3798825" y="3589288"/>
            <a:ext cx="432047" cy="396044"/>
          </a:xfrm>
          <a:custGeom>
            <a:avLst/>
            <a:gdLst>
              <a:gd name="T0" fmla="*/ 539282511 w 21600"/>
              <a:gd name="T1" fmla="*/ 0 h 20521"/>
              <a:gd name="T2" fmla="*/ 1728279844 w 21600"/>
              <a:gd name="T3" fmla="*/ 2147483647 h 20521"/>
              <a:gd name="T4" fmla="*/ 0 w 21600"/>
              <a:gd name="T5" fmla="*/ 2147483647 h 20521"/>
              <a:gd name="T6" fmla="*/ 0 60000 65536"/>
              <a:gd name="T7" fmla="*/ 0 60000 65536"/>
              <a:gd name="T8" fmla="*/ 0 60000 65536"/>
              <a:gd name="T9" fmla="*/ 0 w 21600"/>
              <a:gd name="T10" fmla="*/ 0 h 20521"/>
              <a:gd name="T11" fmla="*/ 21600 w 21600"/>
              <a:gd name="T12" fmla="*/ 20521 h 2052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0521" fill="none" extrusionOk="0">
                <a:moveTo>
                  <a:pt x="6740" y="-1"/>
                </a:moveTo>
                <a:cubicBezTo>
                  <a:pt x="15606" y="2911"/>
                  <a:pt x="21600" y="11188"/>
                  <a:pt x="21600" y="20521"/>
                </a:cubicBezTo>
              </a:path>
              <a:path w="21600" h="20521" stroke="0" extrusionOk="0">
                <a:moveTo>
                  <a:pt x="6740" y="-1"/>
                </a:moveTo>
                <a:cubicBezTo>
                  <a:pt x="15606" y="2911"/>
                  <a:pt x="21600" y="11188"/>
                  <a:pt x="21600" y="20521"/>
                </a:cubicBezTo>
                <a:lnTo>
                  <a:pt x="0" y="20521"/>
                </a:lnTo>
                <a:close/>
              </a:path>
            </a:pathLst>
          </a:custGeom>
          <a:noFill/>
          <a:ln w="2857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grpSp>
        <p:nvGrpSpPr>
          <p:cNvPr id="2" name="Группа 33"/>
          <p:cNvGrpSpPr>
            <a:grpSpLocks/>
          </p:cNvGrpSpPr>
          <p:nvPr/>
        </p:nvGrpSpPr>
        <p:grpSpPr bwMode="auto">
          <a:xfrm>
            <a:off x="3022402" y="727175"/>
            <a:ext cx="1095375" cy="847725"/>
            <a:chOff x="2044915" y="2096325"/>
            <a:chExt cx="864096" cy="618025"/>
          </a:xfrm>
        </p:grpSpPr>
        <p:sp>
          <p:nvSpPr>
            <p:cNvPr id="12" name="Дуга 11"/>
            <p:cNvSpPr/>
            <p:nvPr/>
          </p:nvSpPr>
          <p:spPr>
            <a:xfrm rot="9783037">
              <a:off x="2044915" y="2137990"/>
              <a:ext cx="864096" cy="576360"/>
            </a:xfrm>
            <a:prstGeom prst="arc">
              <a:avLst/>
            </a:prstGeom>
            <a:ln w="254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13" name="Дуга 12"/>
            <p:cNvSpPr/>
            <p:nvPr/>
          </p:nvSpPr>
          <p:spPr>
            <a:xfrm rot="9783037">
              <a:off x="2162632" y="2202801"/>
              <a:ext cx="463356" cy="328687"/>
            </a:xfrm>
            <a:prstGeom prst="arc">
              <a:avLst/>
            </a:prstGeom>
            <a:ln w="254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14" name="Дуга 13"/>
            <p:cNvSpPr/>
            <p:nvPr/>
          </p:nvSpPr>
          <p:spPr>
            <a:xfrm rot="9783037">
              <a:off x="2079980" y="2096325"/>
              <a:ext cx="663726" cy="541640"/>
            </a:xfrm>
            <a:prstGeom prst="arc">
              <a:avLst/>
            </a:prstGeom>
            <a:ln w="254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</p:grpSp>
      <p:sp>
        <p:nvSpPr>
          <p:cNvPr id="16" name="Text Box 18"/>
          <p:cNvSpPr txBox="1">
            <a:spLocks noChangeArrowheads="1"/>
          </p:cNvSpPr>
          <p:nvPr/>
        </p:nvSpPr>
        <p:spPr bwMode="auto">
          <a:xfrm>
            <a:off x="323528" y="3717032"/>
            <a:ext cx="94932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5400" baseline="-25000" dirty="0" smtClean="0"/>
              <a:t>A</a:t>
            </a:r>
            <a:endParaRPr lang="ru-RU" sz="5400" baseline="-25000" dirty="0"/>
          </a:p>
        </p:txBody>
      </p:sp>
      <p:sp>
        <p:nvSpPr>
          <p:cNvPr id="17" name="Text Box 19"/>
          <p:cNvSpPr txBox="1">
            <a:spLocks noChangeArrowheads="1"/>
          </p:cNvSpPr>
          <p:nvPr/>
        </p:nvSpPr>
        <p:spPr bwMode="auto">
          <a:xfrm>
            <a:off x="3203848" y="188640"/>
            <a:ext cx="98583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4800" baseline="-25000" dirty="0" smtClean="0">
                <a:latin typeface="Arial" pitchFamily="34" charset="0"/>
                <a:cs typeface="Arial" pitchFamily="34" charset="0"/>
              </a:rPr>
              <a:t>B</a:t>
            </a:r>
            <a:endParaRPr lang="ru-RU" sz="4800" baseline="-25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Text Box 20"/>
          <p:cNvSpPr txBox="1">
            <a:spLocks noChangeArrowheads="1"/>
          </p:cNvSpPr>
          <p:nvPr/>
        </p:nvSpPr>
        <p:spPr bwMode="auto">
          <a:xfrm>
            <a:off x="4139952" y="3573016"/>
            <a:ext cx="906463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5400" baseline="-25000" dirty="0" smtClean="0"/>
              <a:t>C</a:t>
            </a:r>
            <a:endParaRPr lang="ru-RU" sz="5400" baseline="-25000" dirty="0"/>
          </a:p>
        </p:txBody>
      </p:sp>
      <p:sp>
        <p:nvSpPr>
          <p:cNvPr id="28" name="Прямоугольник 27"/>
          <p:cNvSpPr/>
          <p:nvPr/>
        </p:nvSpPr>
        <p:spPr>
          <a:xfrm>
            <a:off x="323528" y="188640"/>
            <a:ext cx="1714512" cy="65246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№ 54</a:t>
            </a:r>
            <a:r>
              <a:rPr lang="en-US" sz="3600" b="1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endParaRPr lang="ru-RU" sz="3600" b="1" u="sng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 rot="4640873">
            <a:off x="3284717" y="2138454"/>
            <a:ext cx="1714512" cy="65246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0 </a:t>
            </a:r>
            <a:r>
              <a:rPr lang="ru-RU" sz="2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см</a:t>
            </a:r>
            <a:endParaRPr lang="ru-RU" sz="2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251520" y="4869160"/>
            <a:ext cx="1714512" cy="65246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107504" y="5085184"/>
            <a:ext cx="2088232" cy="65246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Решение: </a:t>
            </a:r>
            <a:endPara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Text Box 29"/>
          <p:cNvSpPr txBox="1">
            <a:spLocks noChangeArrowheads="1"/>
          </p:cNvSpPr>
          <p:nvPr/>
        </p:nvSpPr>
        <p:spPr bwMode="auto">
          <a:xfrm>
            <a:off x="1835696" y="5229200"/>
            <a:ext cx="324036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1)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Если ∆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ABC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~∆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NKM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то</a:t>
            </a:r>
          </a:p>
        </p:txBody>
      </p:sp>
      <p:graphicFrame>
        <p:nvGraphicFramePr>
          <p:cNvPr id="43" name="Object 2"/>
          <p:cNvGraphicFramePr>
            <a:graphicFrameLocks noChangeAspect="1"/>
          </p:cNvGraphicFramePr>
          <p:nvPr/>
        </p:nvGraphicFramePr>
        <p:xfrm>
          <a:off x="6588224" y="5013176"/>
          <a:ext cx="1095375" cy="441325"/>
        </p:xfrm>
        <a:graphic>
          <a:graphicData uri="http://schemas.openxmlformats.org/presentationml/2006/ole">
            <p:oleObj spid="_x0000_s3074" name="Формула" r:id="rId4" imgW="495000" imgH="203040" progId="Equation.3">
              <p:embed/>
            </p:oleObj>
          </a:graphicData>
        </a:graphic>
      </p:graphicFrame>
      <p:graphicFrame>
        <p:nvGraphicFramePr>
          <p:cNvPr id="45" name="Object 2"/>
          <p:cNvGraphicFramePr>
            <a:graphicFrameLocks noChangeAspect="1"/>
          </p:cNvGraphicFramePr>
          <p:nvPr/>
        </p:nvGraphicFramePr>
        <p:xfrm>
          <a:off x="795338" y="5732463"/>
          <a:ext cx="2644775" cy="663575"/>
        </p:xfrm>
        <a:graphic>
          <a:graphicData uri="http://schemas.openxmlformats.org/presentationml/2006/ole">
            <p:oleObj spid="_x0000_s3075" name="Формула" r:id="rId5" imgW="1549080" imgH="393480" progId="Equation.3">
              <p:embed/>
            </p:oleObj>
          </a:graphicData>
        </a:graphic>
      </p:graphicFrame>
      <p:graphicFrame>
        <p:nvGraphicFramePr>
          <p:cNvPr id="11" name="Object 4"/>
          <p:cNvGraphicFramePr>
            <a:graphicFrameLocks noChangeAspect="1"/>
          </p:cNvGraphicFramePr>
          <p:nvPr/>
        </p:nvGraphicFramePr>
        <p:xfrm>
          <a:off x="4932040" y="4869160"/>
          <a:ext cx="1041400" cy="823913"/>
        </p:xfrm>
        <a:graphic>
          <a:graphicData uri="http://schemas.openxmlformats.org/presentationml/2006/ole">
            <p:oleObj spid="_x0000_s3077" name="Формула" r:id="rId6" imgW="545760" imgH="431640" progId="Equation.3">
              <p:embed/>
            </p:oleObj>
          </a:graphicData>
        </a:graphic>
      </p:graphicFrame>
      <p:graphicFrame>
        <p:nvGraphicFramePr>
          <p:cNvPr id="22" name="Object 4"/>
          <p:cNvGraphicFramePr>
            <a:graphicFrameLocks noChangeAspect="1"/>
          </p:cNvGraphicFramePr>
          <p:nvPr/>
        </p:nvGraphicFramePr>
        <p:xfrm>
          <a:off x="5940152" y="4869160"/>
          <a:ext cx="720080" cy="750888"/>
        </p:xfrm>
        <a:graphic>
          <a:graphicData uri="http://schemas.openxmlformats.org/presentationml/2006/ole">
            <p:oleObj spid="_x0000_s3078" name="Формула" r:id="rId7" imgW="342720" imgH="393480" progId="Equation.3">
              <p:embed/>
            </p:oleObj>
          </a:graphicData>
        </a:graphic>
      </p:graphicFrame>
      <p:sp>
        <p:nvSpPr>
          <p:cNvPr id="38" name="Прямоугольник 37"/>
          <p:cNvSpPr/>
          <p:nvPr/>
        </p:nvSpPr>
        <p:spPr>
          <a:xfrm>
            <a:off x="1907704" y="3789040"/>
            <a:ext cx="1714512" cy="65246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0 </a:t>
            </a:r>
            <a:r>
              <a:rPr lang="ru-RU" sz="2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см</a:t>
            </a:r>
            <a:endParaRPr lang="ru-RU" sz="2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Прямоугольник 40"/>
          <p:cNvSpPr/>
          <p:nvPr/>
        </p:nvSpPr>
        <p:spPr>
          <a:xfrm rot="18852211">
            <a:off x="1268492" y="1634398"/>
            <a:ext cx="1714512" cy="65246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15 </a:t>
            </a:r>
            <a:r>
              <a:rPr lang="ru-RU" sz="2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см</a:t>
            </a:r>
            <a:endParaRPr lang="ru-RU" sz="2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AutoShape 14"/>
          <p:cNvSpPr>
            <a:spLocks noChangeArrowheads="1"/>
          </p:cNvSpPr>
          <p:nvPr/>
        </p:nvSpPr>
        <p:spPr bwMode="auto">
          <a:xfrm>
            <a:off x="5292080" y="1124744"/>
            <a:ext cx="2884487" cy="2324100"/>
          </a:xfrm>
          <a:prstGeom prst="triangle">
            <a:avLst>
              <a:gd name="adj" fmla="val 82097"/>
            </a:avLst>
          </a:prstGeom>
          <a:solidFill>
            <a:srgbClr val="CDDDEB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4" name="Text Box 18"/>
          <p:cNvSpPr txBox="1">
            <a:spLocks noChangeArrowheads="1"/>
          </p:cNvSpPr>
          <p:nvPr/>
        </p:nvSpPr>
        <p:spPr bwMode="auto">
          <a:xfrm>
            <a:off x="5076056" y="3212976"/>
            <a:ext cx="94932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5400" baseline="-25000" dirty="0"/>
              <a:t>N</a:t>
            </a:r>
            <a:endParaRPr lang="ru-RU" sz="5400" baseline="-25000" dirty="0"/>
          </a:p>
        </p:txBody>
      </p:sp>
      <p:sp>
        <p:nvSpPr>
          <p:cNvPr id="46" name="Arc 22"/>
          <p:cNvSpPr>
            <a:spLocks/>
          </p:cNvSpPr>
          <p:nvPr/>
        </p:nvSpPr>
        <p:spPr bwMode="auto">
          <a:xfrm>
            <a:off x="5730230" y="3023393"/>
            <a:ext cx="277353" cy="453305"/>
          </a:xfrm>
          <a:custGeom>
            <a:avLst/>
            <a:gdLst>
              <a:gd name="T0" fmla="*/ 0 w 21600"/>
              <a:gd name="T1" fmla="*/ 0 h 21600"/>
              <a:gd name="T2" fmla="*/ 1387427329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8575">
            <a:solidFill>
              <a:srgbClr val="CC33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7" name="Arc 28"/>
          <p:cNvSpPr>
            <a:spLocks/>
          </p:cNvSpPr>
          <p:nvPr/>
        </p:nvSpPr>
        <p:spPr bwMode="auto">
          <a:xfrm flipH="1">
            <a:off x="7843786" y="3152663"/>
            <a:ext cx="360040" cy="288032"/>
          </a:xfrm>
          <a:custGeom>
            <a:avLst/>
            <a:gdLst>
              <a:gd name="T0" fmla="*/ 75498067 w 21600"/>
              <a:gd name="T1" fmla="*/ 0 h 20725"/>
              <a:gd name="T2" fmla="*/ 267954473 w 21600"/>
              <a:gd name="T3" fmla="*/ 1261860644 h 20725"/>
              <a:gd name="T4" fmla="*/ 0 w 21600"/>
              <a:gd name="T5" fmla="*/ 1261860644 h 20725"/>
              <a:gd name="T6" fmla="*/ 0 60000 65536"/>
              <a:gd name="T7" fmla="*/ 0 60000 65536"/>
              <a:gd name="T8" fmla="*/ 0 60000 65536"/>
              <a:gd name="T9" fmla="*/ 0 w 21600"/>
              <a:gd name="T10" fmla="*/ 0 h 20725"/>
              <a:gd name="T11" fmla="*/ 21600 w 21600"/>
              <a:gd name="T12" fmla="*/ 20725 h 2072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0725" fill="none" extrusionOk="0">
                <a:moveTo>
                  <a:pt x="6085" y="0"/>
                </a:moveTo>
                <a:cubicBezTo>
                  <a:pt x="15282" y="2700"/>
                  <a:pt x="21600" y="11139"/>
                  <a:pt x="21600" y="20725"/>
                </a:cubicBezTo>
              </a:path>
              <a:path w="21600" h="20725" stroke="0" extrusionOk="0">
                <a:moveTo>
                  <a:pt x="6085" y="0"/>
                </a:moveTo>
                <a:cubicBezTo>
                  <a:pt x="15282" y="2700"/>
                  <a:pt x="21600" y="11139"/>
                  <a:pt x="21600" y="20725"/>
                </a:cubicBezTo>
                <a:lnTo>
                  <a:pt x="0" y="20725"/>
                </a:lnTo>
                <a:close/>
              </a:path>
            </a:pathLst>
          </a:custGeom>
          <a:noFill/>
          <a:ln w="2857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8" name="Arc 30"/>
          <p:cNvSpPr>
            <a:spLocks/>
          </p:cNvSpPr>
          <p:nvPr/>
        </p:nvSpPr>
        <p:spPr bwMode="auto">
          <a:xfrm flipH="1">
            <a:off x="7771778" y="3080655"/>
            <a:ext cx="324037" cy="360039"/>
          </a:xfrm>
          <a:custGeom>
            <a:avLst/>
            <a:gdLst>
              <a:gd name="T0" fmla="*/ 0 w 21600"/>
              <a:gd name="T1" fmla="*/ 0 h 21600"/>
              <a:gd name="T2" fmla="*/ 433565158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857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grpSp>
        <p:nvGrpSpPr>
          <p:cNvPr id="49" name="Группа 36"/>
          <p:cNvGrpSpPr>
            <a:grpSpLocks/>
          </p:cNvGrpSpPr>
          <p:nvPr/>
        </p:nvGrpSpPr>
        <p:grpSpPr bwMode="auto">
          <a:xfrm>
            <a:off x="7227242" y="942181"/>
            <a:ext cx="958850" cy="841375"/>
            <a:chOff x="2044915" y="2096325"/>
            <a:chExt cx="864096" cy="618025"/>
          </a:xfrm>
        </p:grpSpPr>
        <p:sp>
          <p:nvSpPr>
            <p:cNvPr id="51" name="Дуга 50"/>
            <p:cNvSpPr/>
            <p:nvPr/>
          </p:nvSpPr>
          <p:spPr>
            <a:xfrm rot="9783037">
              <a:off x="2044915" y="2138304"/>
              <a:ext cx="864096" cy="576046"/>
            </a:xfrm>
            <a:prstGeom prst="arc">
              <a:avLst/>
            </a:prstGeom>
            <a:ln w="254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52" name="Дуга 51"/>
            <p:cNvSpPr/>
            <p:nvPr/>
          </p:nvSpPr>
          <p:spPr>
            <a:xfrm rot="9783037">
              <a:off x="2160796" y="2202439"/>
              <a:ext cx="464952" cy="328836"/>
            </a:xfrm>
            <a:prstGeom prst="arc">
              <a:avLst/>
            </a:prstGeom>
            <a:ln w="254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53" name="Дуга 52"/>
            <p:cNvSpPr/>
            <p:nvPr/>
          </p:nvSpPr>
          <p:spPr>
            <a:xfrm rot="9783037">
              <a:off x="2079250" y="2096325"/>
              <a:ext cx="665240" cy="541063"/>
            </a:xfrm>
            <a:prstGeom prst="arc">
              <a:avLst/>
            </a:prstGeom>
            <a:ln w="254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</p:grpSp>
      <p:sp>
        <p:nvSpPr>
          <p:cNvPr id="55" name="Прямоугольник 54"/>
          <p:cNvSpPr/>
          <p:nvPr/>
        </p:nvSpPr>
        <p:spPr>
          <a:xfrm>
            <a:off x="6300192" y="2276872"/>
            <a:ext cx="1714512" cy="65246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=26 </a:t>
            </a:r>
            <a:r>
              <a:rPr lang="ru-RU" sz="2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см</a:t>
            </a:r>
            <a:endParaRPr lang="ru-RU" sz="2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7" name="Text Box 19"/>
          <p:cNvSpPr txBox="1">
            <a:spLocks noChangeArrowheads="1"/>
          </p:cNvSpPr>
          <p:nvPr/>
        </p:nvSpPr>
        <p:spPr bwMode="auto">
          <a:xfrm>
            <a:off x="8158163" y="3140968"/>
            <a:ext cx="98583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4800" baseline="-25000" dirty="0">
                <a:latin typeface="Arial" pitchFamily="34" charset="0"/>
                <a:cs typeface="Arial" pitchFamily="34" charset="0"/>
              </a:rPr>
              <a:t>M</a:t>
            </a:r>
            <a:endParaRPr lang="ru-RU" sz="4800" baseline="-25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8" name="Text Box 19"/>
          <p:cNvSpPr txBox="1">
            <a:spLocks noChangeArrowheads="1"/>
          </p:cNvSpPr>
          <p:nvPr/>
        </p:nvSpPr>
        <p:spPr bwMode="auto">
          <a:xfrm>
            <a:off x="7452320" y="476672"/>
            <a:ext cx="98583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4800" baseline="-25000" dirty="0">
                <a:latin typeface="Arial" pitchFamily="34" charset="0"/>
                <a:cs typeface="Arial" pitchFamily="34" charset="0"/>
              </a:rPr>
              <a:t>K</a:t>
            </a:r>
            <a:endParaRPr lang="ru-RU" sz="4800" baseline="-25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9" name="Прямоугольник 58"/>
          <p:cNvSpPr/>
          <p:nvPr/>
        </p:nvSpPr>
        <p:spPr>
          <a:xfrm>
            <a:off x="251520" y="4581128"/>
            <a:ext cx="3240360" cy="65246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Найти: </a:t>
            </a:r>
            <a:r>
              <a:rPr lang="en-US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NK</a:t>
            </a: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KM, NM.</a:t>
            </a: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" name="Text Box 29"/>
          <p:cNvSpPr txBox="1">
            <a:spLocks noChangeArrowheads="1"/>
          </p:cNvSpPr>
          <p:nvPr/>
        </p:nvSpPr>
        <p:spPr bwMode="auto">
          <a:xfrm>
            <a:off x="467544" y="5805264"/>
            <a:ext cx="302433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)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3794" name="Object 7"/>
          <p:cNvGraphicFramePr>
            <a:graphicFrameLocks noChangeAspect="1"/>
          </p:cNvGraphicFramePr>
          <p:nvPr/>
        </p:nvGraphicFramePr>
        <p:xfrm>
          <a:off x="3491880" y="5733256"/>
          <a:ext cx="1147762" cy="663575"/>
        </p:xfrm>
        <a:graphic>
          <a:graphicData uri="http://schemas.openxmlformats.org/presentationml/2006/ole">
            <p:oleObj spid="_x0000_s3079" name="Формула" r:id="rId8" imgW="672840" imgH="393480" progId="Equation.3">
              <p:embed/>
            </p:oleObj>
          </a:graphicData>
        </a:graphic>
      </p:graphicFrame>
      <p:graphicFrame>
        <p:nvGraphicFramePr>
          <p:cNvPr id="26" name="Object 8"/>
          <p:cNvGraphicFramePr>
            <a:graphicFrameLocks noChangeAspect="1"/>
          </p:cNvGraphicFramePr>
          <p:nvPr/>
        </p:nvGraphicFramePr>
        <p:xfrm>
          <a:off x="4691063" y="5892800"/>
          <a:ext cx="909637" cy="341313"/>
        </p:xfrm>
        <a:graphic>
          <a:graphicData uri="http://schemas.openxmlformats.org/presentationml/2006/ole">
            <p:oleObj spid="_x0000_s3080" name="Формула" r:id="rId9" imgW="533160" imgH="203040" progId="Equation.3">
              <p:embed/>
            </p:oleObj>
          </a:graphicData>
        </a:graphic>
      </p:graphicFrame>
      <p:graphicFrame>
        <p:nvGraphicFramePr>
          <p:cNvPr id="27" name="Object 9"/>
          <p:cNvGraphicFramePr>
            <a:graphicFrameLocks noChangeAspect="1"/>
          </p:cNvGraphicFramePr>
          <p:nvPr/>
        </p:nvGraphicFramePr>
        <p:xfrm>
          <a:off x="5652120" y="5733256"/>
          <a:ext cx="1192213" cy="663575"/>
        </p:xfrm>
        <a:graphic>
          <a:graphicData uri="http://schemas.openxmlformats.org/presentationml/2006/ole">
            <p:oleObj spid="_x0000_s3081" name="Формула" r:id="rId10" imgW="698400" imgH="393480" progId="Equation.3">
              <p:embed/>
            </p:oleObj>
          </a:graphicData>
        </a:graphic>
      </p:graphicFrame>
      <p:graphicFrame>
        <p:nvGraphicFramePr>
          <p:cNvPr id="31" name="Object 10"/>
          <p:cNvGraphicFramePr>
            <a:graphicFrameLocks noChangeAspect="1"/>
          </p:cNvGraphicFramePr>
          <p:nvPr/>
        </p:nvGraphicFramePr>
        <p:xfrm>
          <a:off x="6804248" y="5877272"/>
          <a:ext cx="952500" cy="341313"/>
        </p:xfrm>
        <a:graphic>
          <a:graphicData uri="http://schemas.openxmlformats.org/presentationml/2006/ole">
            <p:oleObj spid="_x0000_s3082" name="Формула" r:id="rId11" imgW="558720" imgH="203040" progId="Equation.3">
              <p:embed/>
            </p:oleObj>
          </a:graphicData>
        </a:graphic>
      </p:graphicFrame>
      <p:graphicFrame>
        <p:nvGraphicFramePr>
          <p:cNvPr id="33" name="Object 11"/>
          <p:cNvGraphicFramePr>
            <a:graphicFrameLocks noChangeAspect="1"/>
          </p:cNvGraphicFramePr>
          <p:nvPr/>
        </p:nvGraphicFramePr>
        <p:xfrm>
          <a:off x="7740352" y="5877272"/>
          <a:ext cx="1062037" cy="298450"/>
        </p:xfrm>
        <a:graphic>
          <a:graphicData uri="http://schemas.openxmlformats.org/presentationml/2006/ole">
            <p:oleObj spid="_x0000_s3083" name="Формула" r:id="rId12" imgW="622080" imgH="177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1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8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5" dur="1000"/>
                                        <p:tgtEl>
                                          <p:spTgt spid="33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2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9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6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3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40" grpId="0"/>
      <p:bldP spid="59" grpId="0"/>
      <p:bldP spid="6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Скругленный прямоугольник 32"/>
          <p:cNvSpPr/>
          <p:nvPr/>
        </p:nvSpPr>
        <p:spPr>
          <a:xfrm>
            <a:off x="251520" y="4797152"/>
            <a:ext cx="7560840" cy="936104"/>
          </a:xfrm>
          <a:prstGeom prst="roundRect">
            <a:avLst/>
          </a:prstGeom>
          <a:solidFill>
            <a:srgbClr val="CC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179512" y="188640"/>
            <a:ext cx="8424936" cy="1224136"/>
          </a:xfrm>
          <a:prstGeom prst="rect">
            <a:avLst/>
          </a:prstGeom>
          <a:solidFill>
            <a:srgbClr val="CC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964" name="Rectangle 4"/>
          <p:cNvSpPr>
            <a:spLocks noChangeArrowheads="1"/>
          </p:cNvSpPr>
          <p:nvPr/>
        </p:nvSpPr>
        <p:spPr bwMode="auto">
          <a:xfrm>
            <a:off x="215900" y="188913"/>
            <a:ext cx="867658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Теорема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первый признак подобия треугольников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ru-RU" sz="2400" b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Если два угла одного треугольника соответственно равны двум углам другого, то такие треугольники подобны.</a:t>
            </a:r>
            <a:endParaRPr lang="ru-RU" sz="2400" b="1" dirty="0">
              <a:solidFill>
                <a:srgbClr val="FF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6" name="AutoShape 13"/>
          <p:cNvSpPr>
            <a:spLocks noChangeArrowheads="1"/>
          </p:cNvSpPr>
          <p:nvPr/>
        </p:nvSpPr>
        <p:spPr bwMode="auto">
          <a:xfrm>
            <a:off x="1042665" y="1886471"/>
            <a:ext cx="2857500" cy="2298700"/>
          </a:xfrm>
          <a:prstGeom prst="triangle">
            <a:avLst>
              <a:gd name="adj" fmla="val 79688"/>
            </a:avLst>
          </a:prstGeom>
          <a:solidFill>
            <a:srgbClr val="487278">
              <a:alpha val="13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5125" name="AutoShape 14"/>
          <p:cNvSpPr>
            <a:spLocks noChangeArrowheads="1"/>
          </p:cNvSpPr>
          <p:nvPr/>
        </p:nvSpPr>
        <p:spPr bwMode="auto">
          <a:xfrm>
            <a:off x="4932040" y="2492896"/>
            <a:ext cx="2273300" cy="1692275"/>
          </a:xfrm>
          <a:prstGeom prst="triangle">
            <a:avLst>
              <a:gd name="adj" fmla="val 82097"/>
            </a:avLst>
          </a:prstGeom>
          <a:solidFill>
            <a:srgbClr val="CDDDEB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126" name="Text Box 15"/>
          <p:cNvSpPr txBox="1">
            <a:spLocks noChangeArrowheads="1"/>
          </p:cNvSpPr>
          <p:nvPr/>
        </p:nvSpPr>
        <p:spPr bwMode="auto">
          <a:xfrm>
            <a:off x="647377" y="4077220"/>
            <a:ext cx="75627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M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7" name="Text Box 16"/>
          <p:cNvSpPr txBox="1">
            <a:spLocks noChangeArrowheads="1"/>
          </p:cNvSpPr>
          <p:nvPr/>
        </p:nvSpPr>
        <p:spPr bwMode="auto">
          <a:xfrm>
            <a:off x="3203848" y="1556792"/>
            <a:ext cx="431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K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8" name="Text Box 17"/>
          <p:cNvSpPr txBox="1">
            <a:spLocks noChangeArrowheads="1"/>
          </p:cNvSpPr>
          <p:nvPr/>
        </p:nvSpPr>
        <p:spPr bwMode="auto">
          <a:xfrm>
            <a:off x="3884290" y="3908946"/>
            <a:ext cx="37221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E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9" name="Text Box 18"/>
          <p:cNvSpPr txBox="1">
            <a:spLocks noChangeArrowheads="1"/>
          </p:cNvSpPr>
          <p:nvPr/>
        </p:nvSpPr>
        <p:spPr bwMode="auto">
          <a:xfrm>
            <a:off x="4571677" y="4042296"/>
            <a:ext cx="40748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А</a:t>
            </a:r>
            <a:endParaRPr lang="ru-RU" sz="2400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30" name="Text Box 19"/>
          <p:cNvSpPr txBox="1">
            <a:spLocks noChangeArrowheads="1"/>
          </p:cNvSpPr>
          <p:nvPr/>
        </p:nvSpPr>
        <p:spPr bwMode="auto">
          <a:xfrm>
            <a:off x="6588224" y="2132856"/>
            <a:ext cx="74612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</a:t>
            </a:r>
            <a:endParaRPr lang="ru-RU" sz="2400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31" name="Text Box 20"/>
          <p:cNvSpPr txBox="1">
            <a:spLocks noChangeArrowheads="1"/>
          </p:cNvSpPr>
          <p:nvPr/>
        </p:nvSpPr>
        <p:spPr bwMode="auto">
          <a:xfrm>
            <a:off x="7127552" y="3934346"/>
            <a:ext cx="71596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</a:t>
            </a:r>
            <a:endParaRPr lang="ru-RU" sz="2400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32" name="Arc 21"/>
          <p:cNvSpPr>
            <a:spLocks/>
          </p:cNvSpPr>
          <p:nvPr/>
        </p:nvSpPr>
        <p:spPr bwMode="auto">
          <a:xfrm>
            <a:off x="1258565" y="3969271"/>
            <a:ext cx="152400" cy="228600"/>
          </a:xfrm>
          <a:custGeom>
            <a:avLst/>
            <a:gdLst>
              <a:gd name="T0" fmla="*/ 0 w 21600"/>
              <a:gd name="T1" fmla="*/ 0 h 21600"/>
              <a:gd name="T2" fmla="*/ 377667496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8575">
            <a:solidFill>
              <a:srgbClr val="CC33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133" name="Arc 22"/>
          <p:cNvSpPr>
            <a:spLocks/>
          </p:cNvSpPr>
          <p:nvPr/>
        </p:nvSpPr>
        <p:spPr bwMode="auto">
          <a:xfrm>
            <a:off x="5184452" y="3969271"/>
            <a:ext cx="152400" cy="228600"/>
          </a:xfrm>
          <a:custGeom>
            <a:avLst/>
            <a:gdLst>
              <a:gd name="T0" fmla="*/ 0 w 21600"/>
              <a:gd name="T1" fmla="*/ 0 h 21600"/>
              <a:gd name="T2" fmla="*/ 377667496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8575">
            <a:solidFill>
              <a:srgbClr val="CC33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grpSp>
        <p:nvGrpSpPr>
          <p:cNvPr id="2" name="Группа 33"/>
          <p:cNvGrpSpPr>
            <a:grpSpLocks/>
          </p:cNvGrpSpPr>
          <p:nvPr/>
        </p:nvGrpSpPr>
        <p:grpSpPr bwMode="auto">
          <a:xfrm>
            <a:off x="2987352" y="1737246"/>
            <a:ext cx="863600" cy="617538"/>
            <a:chOff x="2044915" y="2096325"/>
            <a:chExt cx="864096" cy="618025"/>
          </a:xfrm>
        </p:grpSpPr>
        <p:sp>
          <p:nvSpPr>
            <p:cNvPr id="101" name="Дуга 100"/>
            <p:cNvSpPr/>
            <p:nvPr/>
          </p:nvSpPr>
          <p:spPr>
            <a:xfrm rot="9783037">
              <a:off x="2044915" y="2137633"/>
              <a:ext cx="864096" cy="576717"/>
            </a:xfrm>
            <a:prstGeom prst="arc">
              <a:avLst/>
            </a:prstGeom>
            <a:ln w="254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102" name="Дуга 101"/>
            <p:cNvSpPr/>
            <p:nvPr/>
          </p:nvSpPr>
          <p:spPr>
            <a:xfrm rot="9783037">
              <a:off x="2162457" y="2202772"/>
              <a:ext cx="463816" cy="328871"/>
            </a:xfrm>
            <a:prstGeom prst="arc">
              <a:avLst/>
            </a:prstGeom>
            <a:ln w="254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103" name="Дуга 102"/>
            <p:cNvSpPr/>
            <p:nvPr/>
          </p:nvSpPr>
          <p:spPr>
            <a:xfrm rot="9783037">
              <a:off x="2079860" y="2096325"/>
              <a:ext cx="663956" cy="541765"/>
            </a:xfrm>
            <a:prstGeom prst="arc">
              <a:avLst/>
            </a:prstGeom>
            <a:ln w="254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</p:grpSp>
      <p:grpSp>
        <p:nvGrpSpPr>
          <p:cNvPr id="3" name="Группа 36"/>
          <p:cNvGrpSpPr>
            <a:grpSpLocks/>
          </p:cNvGrpSpPr>
          <p:nvPr/>
        </p:nvGrpSpPr>
        <p:grpSpPr bwMode="auto">
          <a:xfrm>
            <a:off x="6479852" y="2384946"/>
            <a:ext cx="755650" cy="612775"/>
            <a:chOff x="2044915" y="2096325"/>
            <a:chExt cx="864096" cy="618025"/>
          </a:xfrm>
        </p:grpSpPr>
        <p:sp>
          <p:nvSpPr>
            <p:cNvPr id="105" name="Дуга 104"/>
            <p:cNvSpPr/>
            <p:nvPr/>
          </p:nvSpPr>
          <p:spPr>
            <a:xfrm rot="9783037">
              <a:off x="2044915" y="2137954"/>
              <a:ext cx="864096" cy="576396"/>
            </a:xfrm>
            <a:prstGeom prst="arc">
              <a:avLst/>
            </a:prstGeom>
            <a:ln w="254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106" name="Дуга 105"/>
            <p:cNvSpPr/>
            <p:nvPr/>
          </p:nvSpPr>
          <p:spPr>
            <a:xfrm rot="9783037">
              <a:off x="2161096" y="2201998"/>
              <a:ext cx="464724" cy="329827"/>
            </a:xfrm>
            <a:prstGeom prst="arc">
              <a:avLst/>
            </a:prstGeom>
            <a:ln w="254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107" name="Дуга 106"/>
            <p:cNvSpPr/>
            <p:nvPr/>
          </p:nvSpPr>
          <p:spPr>
            <a:xfrm rot="9783037">
              <a:off x="2079407" y="2096325"/>
              <a:ext cx="664410" cy="541172"/>
            </a:xfrm>
            <a:prstGeom prst="arc">
              <a:avLst/>
            </a:prstGeom>
            <a:ln w="254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</p:grpSp>
      <p:sp>
        <p:nvSpPr>
          <p:cNvPr id="110" name="Text Box 29"/>
          <p:cNvSpPr txBox="1">
            <a:spLocks noChangeArrowheads="1"/>
          </p:cNvSpPr>
          <p:nvPr/>
        </p:nvSpPr>
        <p:spPr bwMode="auto">
          <a:xfrm>
            <a:off x="467544" y="4941168"/>
            <a:ext cx="428466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Если  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Text Box 29"/>
          <p:cNvSpPr txBox="1">
            <a:spLocks noChangeArrowheads="1"/>
          </p:cNvSpPr>
          <p:nvPr/>
        </p:nvSpPr>
        <p:spPr bwMode="auto">
          <a:xfrm>
            <a:off x="4572000" y="4941168"/>
            <a:ext cx="4284663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то </a:t>
            </a:r>
            <a:r>
              <a:rPr lang="ru-RU" sz="1800" dirty="0" smtClean="0"/>
              <a:t>∆</a:t>
            </a:r>
            <a:r>
              <a:rPr lang="en-US" sz="1800" dirty="0" smtClean="0"/>
              <a:t> </a:t>
            </a:r>
            <a:r>
              <a:rPr lang="ru-RU" sz="3200" i="1" dirty="0">
                <a:latin typeface="Times New Roman" pitchFamily="18" charset="0"/>
                <a:cs typeface="Times New Roman" pitchFamily="18" charset="0"/>
              </a:rPr>
              <a:t>МКЕ</a:t>
            </a:r>
            <a:r>
              <a:rPr lang="en-US" sz="1800" dirty="0"/>
              <a:t>  ~ ∆</a:t>
            </a:r>
            <a:r>
              <a:rPr lang="ru-RU" sz="1800" dirty="0"/>
              <a:t> </a:t>
            </a: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АВС</a:t>
            </a:r>
            <a:r>
              <a:rPr lang="ru-RU" sz="3200" i="1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9" name="Объект 28"/>
          <p:cNvGraphicFramePr>
            <a:graphicFrameLocks noChangeAspect="1"/>
          </p:cNvGraphicFramePr>
          <p:nvPr/>
        </p:nvGraphicFramePr>
        <p:xfrm>
          <a:off x="1403648" y="5013176"/>
          <a:ext cx="1606550" cy="482600"/>
        </p:xfrm>
        <a:graphic>
          <a:graphicData uri="http://schemas.openxmlformats.org/presentationml/2006/ole">
            <p:oleObj spid="_x0000_s4099" name="Формула" r:id="rId4" imgW="711000" imgH="203040" progId="Equation.3">
              <p:embed/>
            </p:oleObj>
          </a:graphicData>
        </a:graphic>
      </p:graphicFrame>
      <p:graphicFrame>
        <p:nvGraphicFramePr>
          <p:cNvPr id="4100" name="Object 4"/>
          <p:cNvGraphicFramePr>
            <a:graphicFrameLocks noChangeAspect="1"/>
          </p:cNvGraphicFramePr>
          <p:nvPr/>
        </p:nvGraphicFramePr>
        <p:xfrm>
          <a:off x="2987824" y="5013176"/>
          <a:ext cx="1549400" cy="482600"/>
        </p:xfrm>
        <a:graphic>
          <a:graphicData uri="http://schemas.openxmlformats.org/presentationml/2006/ole">
            <p:oleObj spid="_x0000_s4100" name="Формула" r:id="rId5" imgW="685800" imgH="2030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7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" dur="80"/>
                                        <p:tgtEl>
                                          <p:spTgt spid="4096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" dur="80"/>
                                        <p:tgtEl>
                                          <p:spTgt spid="4096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80"/>
                                        <p:tgtEl>
                                          <p:spTgt spid="4096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2" dur="80"/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3" dur="80"/>
                                        <p:tgtEl>
                                          <p:spTgt spid="1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80"/>
                                        <p:tgtEl>
                                          <p:spTgt spid="1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200"/>
                            </p:stCondLst>
                            <p:childTnLst>
                              <p:par>
                                <p:cTn id="26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200"/>
                            </p:stCondLst>
                            <p:childTnLst>
                              <p:par>
                                <p:cTn id="32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6" dur="10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200"/>
                            </p:stCondLst>
                            <p:childTnLst>
                              <p:par>
                                <p:cTn id="38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2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32" grpId="0" animBg="1"/>
      <p:bldP spid="40964" grpId="1"/>
      <p:bldP spid="110" grpId="0"/>
      <p:bldP spid="2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Прямая соединительная линия 2"/>
          <p:cNvCxnSpPr/>
          <p:nvPr/>
        </p:nvCxnSpPr>
        <p:spPr>
          <a:xfrm flipV="1">
            <a:off x="899592" y="1124744"/>
            <a:ext cx="2664296" cy="4104456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>
            <a:off x="3563888" y="1124744"/>
            <a:ext cx="2016224" cy="3744416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flipV="1">
            <a:off x="899592" y="3068960"/>
            <a:ext cx="5760640" cy="2160240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H="1">
            <a:off x="5580112" y="3068960"/>
            <a:ext cx="1080120" cy="1800200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Дуга 27"/>
          <p:cNvSpPr/>
          <p:nvPr/>
        </p:nvSpPr>
        <p:spPr>
          <a:xfrm rot="21016960">
            <a:off x="5077368" y="4425236"/>
            <a:ext cx="792088" cy="936104"/>
          </a:xfrm>
          <a:prstGeom prst="arc">
            <a:avLst>
              <a:gd name="adj1" fmla="val 15846411"/>
              <a:gd name="adj2" fmla="val 19457146"/>
            </a:avLst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Дуга 28"/>
          <p:cNvSpPr/>
          <p:nvPr/>
        </p:nvSpPr>
        <p:spPr>
          <a:xfrm rot="10043519">
            <a:off x="3224456" y="623842"/>
            <a:ext cx="792088" cy="936104"/>
          </a:xfrm>
          <a:prstGeom prst="arc">
            <a:avLst>
              <a:gd name="adj1" fmla="val 15846411"/>
              <a:gd name="adj2" fmla="val 19457146"/>
            </a:avLst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рямоугольник 29"/>
          <p:cNvSpPr/>
          <p:nvPr/>
        </p:nvSpPr>
        <p:spPr>
          <a:xfrm>
            <a:off x="3275856" y="476672"/>
            <a:ext cx="648072" cy="648072"/>
          </a:xfrm>
          <a:prstGeom prst="rect">
            <a:avLst/>
          </a:prstGeom>
          <a:solidFill>
            <a:schemeClr val="tx1">
              <a:alpha val="0"/>
            </a:schemeClr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endParaRPr lang="ru-RU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5436096" y="4869160"/>
            <a:ext cx="648072" cy="648072"/>
          </a:xfrm>
          <a:prstGeom prst="rect">
            <a:avLst/>
          </a:prstGeom>
          <a:solidFill>
            <a:schemeClr val="tx1">
              <a:alpha val="0"/>
            </a:schemeClr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endParaRPr lang="ru-RU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4860032" y="2924944"/>
            <a:ext cx="648072" cy="648072"/>
          </a:xfrm>
          <a:prstGeom prst="rect">
            <a:avLst/>
          </a:prstGeom>
          <a:solidFill>
            <a:schemeClr val="tx1">
              <a:alpha val="0"/>
            </a:schemeClr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endParaRPr lang="ru-RU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6516216" y="2708920"/>
            <a:ext cx="648072" cy="648072"/>
          </a:xfrm>
          <a:prstGeom prst="rect">
            <a:avLst/>
          </a:prstGeom>
          <a:solidFill>
            <a:schemeClr val="tx1">
              <a:alpha val="0"/>
            </a:schemeClr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endParaRPr lang="ru-RU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251520" y="5085184"/>
            <a:ext cx="648072" cy="648072"/>
          </a:xfrm>
          <a:prstGeom prst="rect">
            <a:avLst/>
          </a:prstGeom>
          <a:solidFill>
            <a:schemeClr val="tx1">
              <a:alpha val="0"/>
            </a:schemeClr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endParaRPr lang="ru-RU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323528" y="476672"/>
            <a:ext cx="1714512" cy="65246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№ </a:t>
            </a:r>
            <a:r>
              <a:rPr lang="en-US" sz="3600" b="1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ru-RU" sz="3600" b="1" u="sng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Дуга 37"/>
          <p:cNvSpPr/>
          <p:nvPr/>
        </p:nvSpPr>
        <p:spPr>
          <a:xfrm>
            <a:off x="4716016" y="3501008"/>
            <a:ext cx="72008" cy="288032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Дуга 38"/>
          <p:cNvSpPr/>
          <p:nvPr/>
        </p:nvSpPr>
        <p:spPr>
          <a:xfrm rot="15663253">
            <a:off x="4699899" y="3208932"/>
            <a:ext cx="792088" cy="936104"/>
          </a:xfrm>
          <a:prstGeom prst="arc">
            <a:avLst>
              <a:gd name="adj1" fmla="val 15618490"/>
              <a:gd name="adj2" fmla="val 19457146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Дуга 39"/>
          <p:cNvSpPr/>
          <p:nvPr/>
        </p:nvSpPr>
        <p:spPr>
          <a:xfrm rot="5575611">
            <a:off x="4447596" y="3164351"/>
            <a:ext cx="792088" cy="936104"/>
          </a:xfrm>
          <a:prstGeom prst="arc">
            <a:avLst>
              <a:gd name="adj1" fmla="val 15846411"/>
              <a:gd name="adj2" fmla="val 19457146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1403648" y="5949280"/>
            <a:ext cx="6912768" cy="576064"/>
          </a:xfrm>
          <a:prstGeom prst="rect">
            <a:avLst/>
          </a:prstGeom>
          <a:solidFill>
            <a:srgbClr val="009999">
              <a:alpha val="35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задачах №1-№6 объяснить подобие треугольников.</a:t>
            </a: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  <p:bldP spid="4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548680"/>
            <a:ext cx="1714512" cy="65246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№ </a:t>
            </a:r>
            <a:r>
              <a:rPr lang="en-US" sz="3600" b="1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ru-RU" sz="3600" b="1" u="sng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Равнобедренный треугольник 2"/>
          <p:cNvSpPr/>
          <p:nvPr/>
        </p:nvSpPr>
        <p:spPr>
          <a:xfrm>
            <a:off x="2051720" y="1196752"/>
            <a:ext cx="6048672" cy="4176464"/>
          </a:xfrm>
          <a:prstGeom prst="triangle">
            <a:avLst>
              <a:gd name="adj" fmla="val 25569"/>
            </a:avLst>
          </a:prstGeom>
          <a:solidFill>
            <a:srgbClr val="FFC000">
              <a:alpha val="41000"/>
            </a:srgb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 flipV="1">
            <a:off x="2627784" y="2708920"/>
            <a:ext cx="2592288" cy="1152128"/>
          </a:xfrm>
          <a:prstGeom prst="line">
            <a:avLst/>
          </a:prstGeom>
          <a:ln w="317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Прямоугольник 9"/>
          <p:cNvSpPr/>
          <p:nvPr/>
        </p:nvSpPr>
        <p:spPr>
          <a:xfrm>
            <a:off x="1475656" y="5229200"/>
            <a:ext cx="648072" cy="648072"/>
          </a:xfrm>
          <a:prstGeom prst="rect">
            <a:avLst/>
          </a:prstGeom>
          <a:solidFill>
            <a:schemeClr val="tx1">
              <a:alpha val="0"/>
            </a:schemeClr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7956376" y="5157192"/>
            <a:ext cx="648072" cy="648072"/>
          </a:xfrm>
          <a:prstGeom prst="rect">
            <a:avLst/>
          </a:prstGeom>
          <a:solidFill>
            <a:schemeClr val="tx1">
              <a:alpha val="0"/>
            </a:schemeClr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5292080" y="2276872"/>
            <a:ext cx="648072" cy="648072"/>
          </a:xfrm>
          <a:prstGeom prst="rect">
            <a:avLst/>
          </a:prstGeom>
          <a:solidFill>
            <a:schemeClr val="tx1">
              <a:alpha val="0"/>
            </a:schemeClr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907704" y="3645024"/>
            <a:ext cx="648072" cy="648072"/>
          </a:xfrm>
          <a:prstGeom prst="rect">
            <a:avLst/>
          </a:prstGeom>
          <a:solidFill>
            <a:schemeClr val="tx1">
              <a:alpha val="0"/>
            </a:schemeClr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3419872" y="620688"/>
            <a:ext cx="648072" cy="648072"/>
          </a:xfrm>
          <a:prstGeom prst="rect">
            <a:avLst/>
          </a:prstGeom>
          <a:solidFill>
            <a:schemeClr val="tx1">
              <a:alpha val="0"/>
            </a:schemeClr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Дуга 14"/>
          <p:cNvSpPr/>
          <p:nvPr/>
        </p:nvSpPr>
        <p:spPr>
          <a:xfrm rot="8691335">
            <a:off x="3185056" y="691335"/>
            <a:ext cx="792088" cy="936104"/>
          </a:xfrm>
          <a:prstGeom prst="arc">
            <a:avLst>
              <a:gd name="adj1" fmla="val 15566347"/>
              <a:gd name="adj2" fmla="val 19457146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Дуга 15"/>
          <p:cNvSpPr/>
          <p:nvPr/>
        </p:nvSpPr>
        <p:spPr>
          <a:xfrm rot="15663253">
            <a:off x="4843916" y="2272828"/>
            <a:ext cx="792088" cy="936104"/>
          </a:xfrm>
          <a:prstGeom prst="arc">
            <a:avLst>
              <a:gd name="adj1" fmla="val 15544624"/>
              <a:gd name="adj2" fmla="val 19457146"/>
            </a:avLst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Дуга 16"/>
          <p:cNvSpPr/>
          <p:nvPr/>
        </p:nvSpPr>
        <p:spPr>
          <a:xfrm rot="20646813">
            <a:off x="1804674" y="5031702"/>
            <a:ext cx="792088" cy="936104"/>
          </a:xfrm>
          <a:prstGeom prst="arc">
            <a:avLst>
              <a:gd name="adj1" fmla="val 16881273"/>
              <a:gd name="adj2" fmla="val 21558623"/>
            </a:avLst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рапеция 1"/>
          <p:cNvSpPr/>
          <p:nvPr/>
        </p:nvSpPr>
        <p:spPr>
          <a:xfrm>
            <a:off x="899592" y="1340768"/>
            <a:ext cx="6768752" cy="3960440"/>
          </a:xfrm>
          <a:prstGeom prst="trapezoid">
            <a:avLst>
              <a:gd name="adj" fmla="val 33711"/>
            </a:avLst>
          </a:prstGeom>
          <a:solidFill>
            <a:srgbClr val="009999">
              <a:alpha val="22000"/>
            </a:srgb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2267744" y="1340768"/>
            <a:ext cx="5400600" cy="396044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 flipH="1">
            <a:off x="899592" y="1340768"/>
            <a:ext cx="5400600" cy="396044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 Box 15"/>
          <p:cNvSpPr txBox="1">
            <a:spLocks noChangeArrowheads="1"/>
          </p:cNvSpPr>
          <p:nvPr/>
        </p:nvSpPr>
        <p:spPr bwMode="auto">
          <a:xfrm>
            <a:off x="467544" y="4941168"/>
            <a:ext cx="75627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 Box 15"/>
          <p:cNvSpPr txBox="1">
            <a:spLocks noChangeArrowheads="1"/>
          </p:cNvSpPr>
          <p:nvPr/>
        </p:nvSpPr>
        <p:spPr bwMode="auto">
          <a:xfrm>
            <a:off x="6372200" y="836712"/>
            <a:ext cx="75627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M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 Box 15"/>
          <p:cNvSpPr txBox="1">
            <a:spLocks noChangeArrowheads="1"/>
          </p:cNvSpPr>
          <p:nvPr/>
        </p:nvSpPr>
        <p:spPr bwMode="auto">
          <a:xfrm>
            <a:off x="7668344" y="5085184"/>
            <a:ext cx="75627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 Box 15"/>
          <p:cNvSpPr txBox="1">
            <a:spLocks noChangeArrowheads="1"/>
          </p:cNvSpPr>
          <p:nvPr/>
        </p:nvSpPr>
        <p:spPr bwMode="auto">
          <a:xfrm>
            <a:off x="1763688" y="836712"/>
            <a:ext cx="75627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 Box 15"/>
          <p:cNvSpPr txBox="1">
            <a:spLocks noChangeArrowheads="1"/>
          </p:cNvSpPr>
          <p:nvPr/>
        </p:nvSpPr>
        <p:spPr bwMode="auto">
          <a:xfrm>
            <a:off x="4067944" y="2852936"/>
            <a:ext cx="75627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O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0" y="260648"/>
            <a:ext cx="1714512" cy="65246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№ 3</a:t>
            </a:r>
            <a:endParaRPr lang="ru-RU" sz="3600" b="1" u="sng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2987824" y="5589240"/>
            <a:ext cx="2952328" cy="65246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PEMD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трапеция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Дуга 15"/>
          <p:cNvSpPr/>
          <p:nvPr/>
        </p:nvSpPr>
        <p:spPr>
          <a:xfrm rot="9202247">
            <a:off x="3875682" y="2116705"/>
            <a:ext cx="792088" cy="936104"/>
          </a:xfrm>
          <a:prstGeom prst="arc">
            <a:avLst>
              <a:gd name="adj1" fmla="val 15846411"/>
              <a:gd name="adj2" fmla="val 19457146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Дуга 16"/>
          <p:cNvSpPr/>
          <p:nvPr/>
        </p:nvSpPr>
        <p:spPr>
          <a:xfrm rot="20274528">
            <a:off x="3854855" y="2535472"/>
            <a:ext cx="792088" cy="936104"/>
          </a:xfrm>
          <a:prstGeom prst="arc">
            <a:avLst>
              <a:gd name="adj1" fmla="val 15846411"/>
              <a:gd name="adj2" fmla="val 19457146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Дуга 17"/>
          <p:cNvSpPr/>
          <p:nvPr/>
        </p:nvSpPr>
        <p:spPr>
          <a:xfrm rot="15663253">
            <a:off x="7004155" y="4721100"/>
            <a:ext cx="792088" cy="936104"/>
          </a:xfrm>
          <a:prstGeom prst="arc">
            <a:avLst>
              <a:gd name="adj1" fmla="val 15846411"/>
              <a:gd name="adj2" fmla="val 19457146"/>
            </a:avLst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Дуга 18"/>
          <p:cNvSpPr/>
          <p:nvPr/>
        </p:nvSpPr>
        <p:spPr>
          <a:xfrm rot="6571877">
            <a:off x="2157194" y="754379"/>
            <a:ext cx="792088" cy="936104"/>
          </a:xfrm>
          <a:prstGeom prst="arc">
            <a:avLst>
              <a:gd name="adj1" fmla="val 15846411"/>
              <a:gd name="adj2" fmla="val 19457146"/>
            </a:avLst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18" grpId="0" animBg="1"/>
      <p:bldP spid="1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Равнобедренный треугольник 1"/>
          <p:cNvSpPr/>
          <p:nvPr/>
        </p:nvSpPr>
        <p:spPr>
          <a:xfrm>
            <a:off x="899592" y="1484784"/>
            <a:ext cx="7272808" cy="3528392"/>
          </a:xfrm>
          <a:prstGeom prst="triangle">
            <a:avLst>
              <a:gd name="adj" fmla="val 31840"/>
            </a:avLst>
          </a:prstGeom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404664"/>
            <a:ext cx="1714512" cy="65246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№ </a:t>
            </a:r>
            <a:r>
              <a:rPr lang="en-US" sz="3600" b="1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ru-RU" sz="3600" b="1" u="sng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" name="Прямая соединительная линия 4"/>
          <p:cNvCxnSpPr>
            <a:stCxn id="2" idx="0"/>
            <a:endCxn id="2" idx="3"/>
          </p:cNvCxnSpPr>
          <p:nvPr/>
        </p:nvCxnSpPr>
        <p:spPr>
          <a:xfrm>
            <a:off x="3215254" y="1484784"/>
            <a:ext cx="0" cy="352839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Прямоугольник 7"/>
          <p:cNvSpPr/>
          <p:nvPr/>
        </p:nvSpPr>
        <p:spPr>
          <a:xfrm rot="1912454">
            <a:off x="3118440" y="1543392"/>
            <a:ext cx="288032" cy="288032"/>
          </a:xfrm>
          <a:prstGeom prst="rect">
            <a:avLst/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3203848" y="4725144"/>
            <a:ext cx="288032" cy="288032"/>
          </a:xfrm>
          <a:prstGeom prst="rect">
            <a:avLst/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 Box 15"/>
          <p:cNvSpPr txBox="1">
            <a:spLocks noChangeArrowheads="1"/>
          </p:cNvSpPr>
          <p:nvPr/>
        </p:nvSpPr>
        <p:spPr bwMode="auto">
          <a:xfrm>
            <a:off x="467544" y="4941168"/>
            <a:ext cx="75627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 Box 15"/>
          <p:cNvSpPr txBox="1">
            <a:spLocks noChangeArrowheads="1"/>
          </p:cNvSpPr>
          <p:nvPr/>
        </p:nvSpPr>
        <p:spPr bwMode="auto">
          <a:xfrm>
            <a:off x="2987824" y="980728"/>
            <a:ext cx="75627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B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 Box 15"/>
          <p:cNvSpPr txBox="1">
            <a:spLocks noChangeArrowheads="1"/>
          </p:cNvSpPr>
          <p:nvPr/>
        </p:nvSpPr>
        <p:spPr bwMode="auto">
          <a:xfrm>
            <a:off x="8100392" y="5013176"/>
            <a:ext cx="75627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C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 Box 15"/>
          <p:cNvSpPr txBox="1">
            <a:spLocks noChangeArrowheads="1"/>
          </p:cNvSpPr>
          <p:nvPr/>
        </p:nvSpPr>
        <p:spPr bwMode="auto">
          <a:xfrm>
            <a:off x="3131840" y="5085184"/>
            <a:ext cx="75627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H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Дуга 13"/>
          <p:cNvSpPr/>
          <p:nvPr/>
        </p:nvSpPr>
        <p:spPr>
          <a:xfrm rot="15663253">
            <a:off x="7508211" y="4433068"/>
            <a:ext cx="792088" cy="936104"/>
          </a:xfrm>
          <a:prstGeom prst="arc">
            <a:avLst>
              <a:gd name="adj1" fmla="val 15846411"/>
              <a:gd name="adj2" fmla="val 19457146"/>
            </a:avLst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Дуга 14"/>
          <p:cNvSpPr/>
          <p:nvPr/>
        </p:nvSpPr>
        <p:spPr>
          <a:xfrm rot="364621">
            <a:off x="658885" y="4764441"/>
            <a:ext cx="792088" cy="936104"/>
          </a:xfrm>
          <a:prstGeom prst="arc">
            <a:avLst>
              <a:gd name="adj1" fmla="val 15846411"/>
              <a:gd name="adj2" fmla="val 19457146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Дуга 16"/>
          <p:cNvSpPr/>
          <p:nvPr/>
        </p:nvSpPr>
        <p:spPr>
          <a:xfrm rot="8312525">
            <a:off x="2982451" y="1053654"/>
            <a:ext cx="792088" cy="936104"/>
          </a:xfrm>
          <a:prstGeom prst="arc">
            <a:avLst>
              <a:gd name="adj1" fmla="val 15846411"/>
              <a:gd name="adj2" fmla="val 20153138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7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ерая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690</TotalTime>
  <Words>319</Words>
  <Application>Microsoft Office PowerPoint</Application>
  <PresentationFormat>Экран (4:3)</PresentationFormat>
  <Paragraphs>174</Paragraphs>
  <Slides>17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9" baseType="lpstr">
      <vt:lpstr>Тема Office</vt:lpstr>
      <vt:lpstr>Формула</vt:lpstr>
      <vt:lpstr>Первый признак подобия треугольников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Павел</dc:creator>
  <cp:lastModifiedBy>Павел</cp:lastModifiedBy>
  <cp:revision>39</cp:revision>
  <dcterms:created xsi:type="dcterms:W3CDTF">2013-01-30T15:38:42Z</dcterms:created>
  <dcterms:modified xsi:type="dcterms:W3CDTF">2013-03-28T21:38:35Z</dcterms:modified>
</cp:coreProperties>
</file>