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70" r:id="rId6"/>
    <p:sldId id="258" r:id="rId7"/>
    <p:sldId id="272" r:id="rId8"/>
    <p:sldId id="259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0.15734519296199101"/>
          <c:y val="8.3693692153863311E-2"/>
          <c:w val="0.72321048410615341"/>
          <c:h val="0.8354815989106620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слов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</c:v>
                </c:pt>
                <c:pt idx="1">
                  <c:v>2015 г</c:v>
                </c:pt>
                <c:pt idx="2">
                  <c:v>2016 г</c:v>
                </c:pt>
                <c:pt idx="3">
                  <c:v>2017 г</c:v>
                </c:pt>
                <c:pt idx="4">
                  <c:v>2018 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320</c:v>
                </c:pt>
                <c:pt idx="1">
                  <c:v>320</c:v>
                </c:pt>
                <c:pt idx="2">
                  <c:v>285</c:v>
                </c:pt>
                <c:pt idx="3">
                  <c:v>313</c:v>
                </c:pt>
                <c:pt idx="4">
                  <c:v>350</c:v>
                </c:pt>
              </c:numCache>
            </c:numRef>
          </c:val>
        </c:ser>
        <c:shape val="box"/>
        <c:axId val="161161984"/>
        <c:axId val="161163520"/>
        <c:axId val="176495232"/>
      </c:bar3DChart>
      <c:catAx>
        <c:axId val="161161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anose="02020603050405020304" pitchFamily="18" charset="0"/>
              </a:defRPr>
            </a:pPr>
            <a:endParaRPr lang="ru-RU"/>
          </a:p>
        </c:txPr>
        <c:crossAx val="161163520"/>
        <c:crosses val="autoZero"/>
        <c:auto val="1"/>
        <c:lblAlgn val="ctr"/>
        <c:lblOffset val="100"/>
      </c:catAx>
      <c:valAx>
        <c:axId val="161163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anose="02020603050405020304" pitchFamily="18" charset="0"/>
              </a:defRPr>
            </a:pPr>
            <a:endParaRPr lang="ru-RU"/>
          </a:p>
        </c:txPr>
        <c:crossAx val="161161984"/>
        <c:crosses val="autoZero"/>
        <c:crossBetween val="between"/>
      </c:valAx>
      <c:serAx>
        <c:axId val="17649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>
                <a:latin typeface="Times New Roman" panose="02020603050405020304" pitchFamily="18" charset="0"/>
              </a:defRPr>
            </a:pPr>
            <a:endParaRPr lang="ru-RU"/>
          </a:p>
        </c:txPr>
        <c:crossAx val="161163520"/>
        <c:crosses val="autoZero"/>
      </c:serAx>
    </c:plotArea>
    <c:legend>
      <c:legendPos val="r"/>
      <c:layout>
        <c:manualLayout>
          <c:xMode val="edge"/>
          <c:yMode val="edge"/>
          <c:x val="0.76256816856226273"/>
          <c:y val="0.82927865267433498"/>
          <c:w val="0.22508617774596071"/>
          <c:h val="9.7028433231762398E-2"/>
        </c:manualLayout>
      </c:layout>
      <c:txPr>
        <a:bodyPr/>
        <a:lstStyle/>
        <a:p>
          <a:pPr>
            <a:defRPr sz="14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40"/>
      <c:perspective val="30"/>
    </c:view3D>
    <c:plotArea>
      <c:layout>
        <c:manualLayout>
          <c:layoutTarget val="inner"/>
          <c:xMode val="edge"/>
          <c:yMode val="edge"/>
          <c:x val="9.1354260017998706E-2"/>
          <c:y val="4.6925711957930626E-2"/>
          <c:w val="0.70887066200058424"/>
          <c:h val="0.8404773248496832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 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Длительность выступлений</c:v>
                </c:pt>
              </c:strCache>
            </c:strRef>
          </c:cat>
          <c:val>
            <c:numRef>
              <c:f>Лист1!$B$2</c:f>
              <c:numCache>
                <c:formatCode>h:mm</c:formatCode>
                <c:ptCount val="1"/>
                <c:pt idx="0">
                  <c:v>0.12916666666666668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Длительность выступлений</c:v>
                </c:pt>
              </c:strCache>
            </c:strRef>
          </c:cat>
          <c:val>
            <c:numRef>
              <c:f>Лист1!$C$2</c:f>
              <c:numCache>
                <c:formatCode>h:mm</c:formatCode>
                <c:ptCount val="1"/>
                <c:pt idx="0">
                  <c:v>0.12152777777777779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Длительность выступлений</c:v>
                </c:pt>
              </c:strCache>
            </c:strRef>
          </c:cat>
          <c:val>
            <c:numRef>
              <c:f>Лист1!$D$2</c:f>
              <c:numCache>
                <c:formatCode>h:mm</c:formatCode>
                <c:ptCount val="1"/>
                <c:pt idx="0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 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Длительность выступлений</c:v>
                </c:pt>
              </c:strCache>
            </c:strRef>
          </c:cat>
          <c:val>
            <c:numRef>
              <c:f>Лист1!$E$2</c:f>
              <c:numCache>
                <c:formatCode>h:mm</c:formatCode>
                <c:ptCount val="1"/>
                <c:pt idx="0">
                  <c:v>0.14583333333333348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 г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Длительность выступлений</c:v>
                </c:pt>
              </c:strCache>
            </c:strRef>
          </c:cat>
          <c:val>
            <c:numRef>
              <c:f>Лист1!$F$2</c:f>
              <c:numCache>
                <c:formatCode>h:mm</c:formatCode>
                <c:ptCount val="1"/>
                <c:pt idx="0">
                  <c:v>0.15555555555555556</c:v>
                </c:pt>
              </c:numCache>
            </c:numRef>
          </c:val>
        </c:ser>
        <c:shape val="box"/>
        <c:axId val="178189056"/>
        <c:axId val="178190592"/>
        <c:axId val="185707136"/>
      </c:bar3DChart>
      <c:catAx>
        <c:axId val="178189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latin typeface="Times New Roman" panose="02020603050405020304" pitchFamily="18" charset="0"/>
              </a:defRPr>
            </a:pPr>
            <a:endParaRPr lang="ru-RU"/>
          </a:p>
        </c:txPr>
        <c:crossAx val="178190592"/>
        <c:crosses val="autoZero"/>
        <c:auto val="1"/>
        <c:lblAlgn val="ctr"/>
        <c:lblOffset val="100"/>
      </c:catAx>
      <c:valAx>
        <c:axId val="178190592"/>
        <c:scaling>
          <c:orientation val="minMax"/>
        </c:scaling>
        <c:axPos val="l"/>
        <c:majorGridlines/>
        <c:numFmt formatCode="h:mm" sourceLinked="1"/>
        <c:tickLblPos val="nextTo"/>
        <c:txPr>
          <a:bodyPr/>
          <a:lstStyle/>
          <a:p>
            <a:pPr>
              <a:defRPr sz="1600" baseline="0">
                <a:latin typeface="Times New Roman" panose="02020603050405020304" pitchFamily="18" charset="0"/>
              </a:defRPr>
            </a:pPr>
            <a:endParaRPr lang="ru-RU"/>
          </a:p>
        </c:txPr>
        <c:crossAx val="178189056"/>
        <c:crosses val="autoZero"/>
        <c:crossBetween val="between"/>
      </c:valAx>
      <c:serAx>
        <c:axId val="185707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anose="02020603050405020304" pitchFamily="18" charset="0"/>
              </a:defRPr>
            </a:pPr>
            <a:endParaRPr lang="ru-RU"/>
          </a:p>
        </c:txPr>
        <c:crossAx val="178190592"/>
        <c:crosses val="autoZero"/>
      </c:serAx>
    </c:plotArea>
    <c:legend>
      <c:legendPos val="r"/>
      <c:layout>
        <c:manualLayout>
          <c:xMode val="edge"/>
          <c:yMode val="edge"/>
          <c:x val="0.84122521143190454"/>
          <c:y val="0.39913379994815401"/>
          <c:w val="9.5503183629824032E-2"/>
          <c:h val="0.21349016775913796"/>
        </c:manualLayout>
      </c:layout>
      <c:txPr>
        <a:bodyPr/>
        <a:lstStyle/>
        <a:p>
          <a:pPr>
            <a:defRPr sz="16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109728" indent="0">
              <a:buNone/>
            </a:pPr>
            <a:r>
              <a:rPr lang="ru-RU" sz="4400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Bookman Old Style" pitchFamily="18" charset="0"/>
              </a:rPr>
              <a:t>МБОУ «</a:t>
            </a:r>
            <a:r>
              <a:rPr lang="ru-RU" sz="4400" dirty="0" err="1" smtClean="0">
                <a:solidFill>
                  <a:schemeClr val="bg1"/>
                </a:solidFill>
                <a:latin typeface="Bookman Old Style" pitchFamily="18" charset="0"/>
              </a:rPr>
              <a:t>Маганская</a:t>
            </a:r>
            <a:r>
              <a:rPr lang="ru-RU" sz="4400" dirty="0" smtClean="0">
                <a:solidFill>
                  <a:schemeClr val="bg1"/>
                </a:solidFill>
                <a:latin typeface="Bookman Old Style" pitchFamily="18" charset="0"/>
              </a:rPr>
              <a:t> СОШ»</a:t>
            </a:r>
          </a:p>
          <a:p>
            <a:endParaRPr lang="ru-RU" sz="2800" dirty="0" smtClean="0">
              <a:latin typeface="Bookman Old Style" pitchFamily="18" charset="0"/>
            </a:endParaRPr>
          </a:p>
          <a:p>
            <a:endParaRPr lang="ru-RU" sz="2800" dirty="0" smtClean="0">
              <a:latin typeface="Bookman Old Style" pitchFamily="18" charset="0"/>
            </a:endParaRPr>
          </a:p>
          <a:p>
            <a:endParaRPr lang="ru-RU" sz="28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800" b="1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Работу выполнил:</a:t>
            </a: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ученик  5 класса</a:t>
            </a: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МБОУ «Вознесенская СОШ»</a:t>
            </a:r>
          </a:p>
          <a:p>
            <a:pPr algn="r">
              <a:buNone/>
            </a:pPr>
            <a:r>
              <a:rPr lang="ru-RU" sz="4800" b="1" i="1" dirty="0" smtClean="0">
                <a:latin typeface="Bookman Old Style" pitchFamily="18" charset="0"/>
                <a:cs typeface="Times New Roman" pitchFamily="18" charset="0"/>
              </a:rPr>
              <a:t>             Филимонов </a:t>
            </a:r>
          </a:p>
          <a:p>
            <a:pPr algn="r">
              <a:buNone/>
            </a:pPr>
            <a:r>
              <a:rPr lang="ru-RU" sz="4800" b="1" i="1" dirty="0" smtClean="0">
                <a:latin typeface="Bookman Old Style" pitchFamily="18" charset="0"/>
                <a:cs typeface="Times New Roman" pitchFamily="18" charset="0"/>
              </a:rPr>
              <a:t>Иван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93022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«О 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чём </a:t>
            </a:r>
            <a: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говорит речь Владимира Путина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?»</a:t>
            </a:r>
            <a: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96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 этап </a:t>
            </a:r>
            <a:b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Длительность </a:t>
            </a:r>
            <a:r>
              <a:rPr lang="ru-RU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выступлений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0797908"/>
              </p:ext>
            </p:extLst>
          </p:nvPr>
        </p:nvGraphicFramePr>
        <p:xfrm>
          <a:off x="457200" y="908720"/>
          <a:ext cx="85072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674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2 этап </a:t>
            </a:r>
          </a:p>
          <a:p>
            <a:pPr marL="109728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Были </a:t>
            </a:r>
            <a:r>
              <a:rPr lang="ru-RU" dirty="0">
                <a:latin typeface="Bookman Old Style" panose="02050604050505020204" pitchFamily="18" charset="0"/>
              </a:rPr>
              <a:t>выделены следующие </a:t>
            </a:r>
            <a:r>
              <a:rPr lang="ru-RU" dirty="0" smtClean="0">
                <a:latin typeface="Bookman Old Style" panose="02050604050505020204" pitchFamily="18" charset="0"/>
              </a:rPr>
              <a:t>темы</a:t>
            </a:r>
            <a:r>
              <a:rPr lang="ru-RU" dirty="0">
                <a:latin typeface="Bookman Old Style" panose="02050604050505020204" pitchFamily="18" charset="0"/>
              </a:rPr>
              <a:t>:</a:t>
            </a:r>
          </a:p>
          <a:p>
            <a:r>
              <a:rPr lang="ru-RU" dirty="0">
                <a:latin typeface="Bookman Old Style" panose="02050604050505020204" pitchFamily="18" charset="0"/>
              </a:rPr>
              <a:t> 1.	Обращение к аудитории.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2.	Называет событие (Новый год).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3.	Традиции.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4.	Общие всем понятные ценности.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5.	Важность хорошей работы каждого для достижения общего успеха.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6.	Родина и чувство патриотизма.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7.	Тема благодарности.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8.	Чувство «мы» (единство с аудиторией).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9.	Важные события прошедшего года.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10.	Добрые слова тем, кто вынужден не дома встречать Новый Год.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11.	Повторное обращение.</a:t>
            </a:r>
          </a:p>
          <a:p>
            <a:r>
              <a:rPr lang="ru-RU" dirty="0">
                <a:latin typeface="Bookman Old Style" panose="02050604050505020204" pitchFamily="18" charset="0"/>
              </a:rPr>
              <a:t>12.	Пожелания и заключительное поздравление.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65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94064632"/>
              </p:ext>
            </p:extLst>
          </p:nvPr>
        </p:nvGraphicFramePr>
        <p:xfrm>
          <a:off x="179506" y="0"/>
          <a:ext cx="8784981" cy="810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813"/>
                <a:gridCol w="1756813"/>
                <a:gridCol w="1756813"/>
                <a:gridCol w="1756813"/>
                <a:gridCol w="1757729"/>
              </a:tblGrid>
              <a:tr h="7677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2018г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[Обращение к аудитории]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[Формальное]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Уважаемые граждане России!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[Неформальное, дружеское]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[Событие-повод для обращения]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Приветствие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наступающего года]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Время приближает нас к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Новому 2019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году.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[Говорит о трудностях как о ключе к новым возможностям]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Позади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насыщеый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полный забот декабрь, когда мы торопились завершить неотложные дела, уточняли планы на будущее и, конечно, готовились к празднику.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[Называет общую традицию]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55045" marR="550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   2017г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[Обращение к аудитории]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[Неформальное, дружеское]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[Событие-повод для обращения]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[Приветствие наступающего года]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На пороге новый, 2018 год.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[Называет общую традицию]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[Чувство «мы». Что объединяет лидера и аудиторию]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Конечно, этот праздник приходит к нам каждый год, но всё равно мы воспринимаем его как новый, добрый, желанный; верим, что всё загаданное в эти минуты, все наши надежды исполнятся.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Новый год у нас – это, прежде всего,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55045" marR="550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 2016 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[Обращение к аудитории]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[Формальное]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Уважаемые граждане России!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[Неформальное, дружеское]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[Событие-повод для обращения]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[Прощание с текущим годом]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2016 год уходит.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[Говорит о трудностях как о ключе к новым возможностям]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Он был непростым, но трудности, с которыми мы столкнулись, сплотили нас, побудили открыть огромные резервы наших возможностей для движения вперед.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[Говорит об успехах 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55045" marR="550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2015г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02:55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[Обращение к аудитории]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[Формальное]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Уважаемые граждане России!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[Неформальное, дружеское]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[Событие-повод для обращения]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[Приветствие наступающего года]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Через несколько минут мы встретим новый, 2016 год.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[Называет общую традицию]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[Чувство «мы». Что объединяет лидера и аудиторию]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Приближение этого чудесного мгновения – между прошлым и будущим – знакомо нам с детства. Мы ждём его с радостью, надеждой и волнением; верим в самое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55045" marR="5504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2014г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[Обращение к аудитории]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[Неформальное, дружеское]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[Событие-повод для обращения]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[Приветствие наступающего года]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Через несколько минут наступит новый, 2015 год.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A9A9A9"/>
                          </a:highlight>
                        </a:rPr>
                        <a:t>[Называет общую традицию]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Как всегда, мы с волнением ждём этот праздник, загадываем желания, дарим друг другу подарки, радуемся замечательной традиции встречать Новый год в семейном кругу, с родными для нас людьми и друзьями.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[Говорит об общих ценностях]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Атмосфера добра,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55045" marR="55045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59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   </a:t>
            </a:r>
            <a:r>
              <a:rPr lang="ru-RU" b="1" dirty="0" smtClean="0">
                <a:latin typeface="Bookman Old Style" panose="02050604050505020204" pitchFamily="18" charset="0"/>
              </a:rPr>
              <a:t>В</a:t>
            </a:r>
            <a:r>
              <a:rPr lang="ru-RU" b="1" dirty="0" smtClean="0">
                <a:latin typeface="Bookman Old Style" panose="02050604050505020204" pitchFamily="18" charset="0"/>
              </a:rPr>
              <a:t>ыводы и практические </a:t>
            </a:r>
            <a:r>
              <a:rPr lang="ru-RU" b="1" dirty="0">
                <a:latin typeface="Bookman Old Style" panose="02050604050505020204" pitchFamily="18" charset="0"/>
              </a:rPr>
              <a:t>результаты:</a:t>
            </a:r>
          </a:p>
          <a:p>
            <a:pPr lvl="0"/>
            <a:r>
              <a:rPr lang="ru-RU" dirty="0">
                <a:latin typeface="Bookman Old Style" panose="02050604050505020204" pitchFamily="18" charset="0"/>
              </a:rPr>
              <a:t>Выделена структура новогоднего обращения Президента, основные ее составляющие. </a:t>
            </a:r>
          </a:p>
          <a:p>
            <a:pPr lvl="0"/>
            <a:r>
              <a:rPr lang="ru-RU" dirty="0">
                <a:latin typeface="Bookman Old Style" panose="02050604050505020204" pitchFamily="18" charset="0"/>
              </a:rPr>
              <a:t>Проанализирован набор тем, свойственных </a:t>
            </a:r>
            <a:r>
              <a:rPr lang="ru-RU" dirty="0" smtClean="0">
                <a:latin typeface="Bookman Old Style" panose="02050604050505020204" pitchFamily="18" charset="0"/>
              </a:rPr>
              <a:t>речи лидера.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На основе полученной структуры подготовлено новогоднее обращение к учителям и учащимся Вознесенской школы.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6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109728" indent="0">
              <a:buNone/>
            </a:pPr>
            <a:r>
              <a:rPr lang="ru-RU" sz="4400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Bookman Old Style" pitchFamily="18" charset="0"/>
              </a:rPr>
              <a:t>МБОУ «</a:t>
            </a:r>
            <a:r>
              <a:rPr lang="ru-RU" sz="4400" dirty="0" err="1" smtClean="0">
                <a:solidFill>
                  <a:schemeClr val="bg1"/>
                </a:solidFill>
                <a:latin typeface="Bookman Old Style" pitchFamily="18" charset="0"/>
              </a:rPr>
              <a:t>Маганская</a:t>
            </a:r>
            <a:r>
              <a:rPr lang="ru-RU" sz="4400" dirty="0" smtClean="0">
                <a:solidFill>
                  <a:schemeClr val="bg1"/>
                </a:solidFill>
                <a:latin typeface="Bookman Old Style" pitchFamily="18" charset="0"/>
              </a:rPr>
              <a:t> СОШ»</a:t>
            </a:r>
          </a:p>
          <a:p>
            <a:endParaRPr lang="ru-RU" sz="2800" dirty="0" smtClean="0">
              <a:latin typeface="Bookman Old Style" pitchFamily="18" charset="0"/>
            </a:endParaRPr>
          </a:p>
          <a:p>
            <a:endParaRPr lang="ru-RU" sz="2800" dirty="0" smtClean="0">
              <a:latin typeface="Bookman Old Style" pitchFamily="18" charset="0"/>
            </a:endParaRPr>
          </a:p>
          <a:p>
            <a:endParaRPr lang="ru-RU" sz="28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800" b="1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Работу выполнил:</a:t>
            </a: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ученик  5 класса</a:t>
            </a: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МБОУ «Вознесенская СОШ»</a:t>
            </a:r>
          </a:p>
          <a:p>
            <a:pPr algn="r">
              <a:buNone/>
            </a:pPr>
            <a:r>
              <a:rPr lang="ru-RU" sz="4800" b="1" i="1" dirty="0" smtClean="0">
                <a:latin typeface="Bookman Old Style" pitchFamily="18" charset="0"/>
                <a:cs typeface="Times New Roman" pitchFamily="18" charset="0"/>
              </a:rPr>
              <a:t>             Филимонов </a:t>
            </a:r>
          </a:p>
          <a:p>
            <a:pPr algn="r">
              <a:buNone/>
            </a:pPr>
            <a:r>
              <a:rPr lang="ru-RU" sz="4800" b="1" i="1" dirty="0" smtClean="0">
                <a:latin typeface="Bookman Old Style" pitchFamily="18" charset="0"/>
                <a:cs typeface="Times New Roman" pitchFamily="18" charset="0"/>
              </a:rPr>
              <a:t>Иван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93022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«О 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чём </a:t>
            </a:r>
            <a: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говорит речь Владимира Путина</a:t>
            </a:r>
            <a:r>
              <a:rPr lang="ru-RU" sz="5400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?»</a:t>
            </a:r>
            <a: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96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481328"/>
            <a:ext cx="7931224" cy="452596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sz="4500" b="1" u="sng" dirty="0" smtClean="0">
                <a:solidFill>
                  <a:srgbClr val="FF0000"/>
                </a:solidFill>
                <a:latin typeface="Bookman Old Style" pitchFamily="18" charset="0"/>
              </a:rPr>
              <a:t>Цель работы:</a:t>
            </a:r>
            <a:r>
              <a:rPr lang="ru-RU" sz="45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600" dirty="0">
                <a:latin typeface="Bookman Old Style" pitchFamily="18" charset="0"/>
              </a:rPr>
              <a:t>проанализировать</a:t>
            </a:r>
            <a:r>
              <a:rPr lang="ru-RU" sz="2600" i="1" dirty="0">
                <a:latin typeface="Bookman Old Style" pitchFamily="18" charset="0"/>
              </a:rPr>
              <a:t> </a:t>
            </a:r>
            <a:r>
              <a:rPr lang="ru-RU" sz="2600" dirty="0">
                <a:latin typeface="Bookman Old Style" pitchFamily="18" charset="0"/>
              </a:rPr>
              <a:t>новогодние обращения Владимира Путина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0919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0"/>
            <a:ext cx="8424936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latin typeface="Bookman Old Style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6400" b="1" u="sng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Задачи:</a:t>
            </a:r>
          </a:p>
          <a:p>
            <a:pPr marL="852678" indent="-742950">
              <a:buFont typeface="+mj-lt"/>
              <a:buAutoNum type="arabicParenR"/>
            </a:pP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собрать </a:t>
            </a:r>
            <a:r>
              <a:rPr lang="ru-RU" sz="4200" dirty="0">
                <a:latin typeface="Bookman Old Style" pitchFamily="18" charset="0"/>
                <a:cs typeface="Times New Roman" pitchFamily="18" charset="0"/>
              </a:rPr>
              <a:t>тексты новогодних речей </a:t>
            </a:r>
            <a:r>
              <a:rPr lang="ru-RU" sz="4200" dirty="0" smtClean="0">
                <a:latin typeface="Bookman Old Style" pitchFamily="18" charset="0"/>
                <a:cs typeface="Times New Roman" pitchFamily="18" charset="0"/>
              </a:rPr>
              <a:t>президента;</a:t>
            </a:r>
          </a:p>
          <a:p>
            <a:pPr marL="852678" indent="-742950">
              <a:buFont typeface="+mj-lt"/>
              <a:buAutoNum type="arabicParenR"/>
            </a:pPr>
            <a:endParaRPr lang="ru-RU" sz="4200" i="1" dirty="0" smtClean="0">
              <a:latin typeface="Bookman Old Style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arenR"/>
            </a:pP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выделить </a:t>
            </a:r>
            <a:r>
              <a:rPr lang="ru-RU" sz="4200" dirty="0">
                <a:latin typeface="Bookman Old Style" pitchFamily="18" charset="0"/>
                <a:cs typeface="Times New Roman" pitchFamily="18" charset="0"/>
              </a:rPr>
              <a:t>набор тем </a:t>
            </a:r>
            <a:r>
              <a:rPr lang="ru-RU" sz="4200" dirty="0" smtClean="0">
                <a:latin typeface="Bookman Old Style" pitchFamily="18" charset="0"/>
                <a:cs typeface="Times New Roman" pitchFamily="18" charset="0"/>
              </a:rPr>
              <a:t>речей;</a:t>
            </a:r>
          </a:p>
          <a:p>
            <a:pPr marL="852678" indent="-742950">
              <a:buFont typeface="+mj-lt"/>
              <a:buAutoNum type="arabicParenR"/>
            </a:pPr>
            <a:endParaRPr lang="ru-RU" sz="4200" dirty="0" smtClean="0">
              <a:latin typeface="Bookman Old Style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arenR"/>
            </a:pP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проанализировать </a:t>
            </a:r>
            <a:r>
              <a:rPr lang="ru-RU" sz="4200" dirty="0">
                <a:latin typeface="Bookman Old Style" pitchFamily="18" charset="0"/>
                <a:cs typeface="Times New Roman" pitchFamily="18" charset="0"/>
              </a:rPr>
              <a:t>состав и характер информации</a:t>
            </a:r>
            <a:r>
              <a:rPr lang="ru-RU" sz="4200" dirty="0" smtClean="0">
                <a:latin typeface="Bookman Old Style" pitchFamily="18" charset="0"/>
                <a:cs typeface="Times New Roman" pitchFamily="18" charset="0"/>
              </a:rPr>
              <a:t>;</a:t>
            </a:r>
          </a:p>
          <a:p>
            <a:pPr marL="852678" indent="-742950">
              <a:buFont typeface="+mj-lt"/>
              <a:buAutoNum type="arabicParenR"/>
            </a:pPr>
            <a:endParaRPr lang="ru-RU" sz="4200" dirty="0" smtClean="0">
              <a:latin typeface="Bookman Old Style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arenR"/>
            </a:pP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сделать </a:t>
            </a:r>
            <a:r>
              <a:rPr lang="ru-RU" sz="4200" dirty="0">
                <a:latin typeface="Bookman Old Style" pitchFamily="18" charset="0"/>
                <a:cs typeface="Times New Roman" pitchFamily="18" charset="0"/>
              </a:rPr>
              <a:t>выводы</a:t>
            </a:r>
            <a:r>
              <a:rPr lang="ru-RU" sz="4200" dirty="0" smtClean="0">
                <a:latin typeface="Bookman Old Style" pitchFamily="18" charset="0"/>
                <a:cs typeface="Times New Roman" pitchFamily="18" charset="0"/>
              </a:rPr>
              <a:t>;</a:t>
            </a:r>
          </a:p>
          <a:p>
            <a:pPr marL="852678" indent="-742950">
              <a:buFont typeface="+mj-lt"/>
              <a:buAutoNum type="arabicParenR"/>
            </a:pPr>
            <a:endParaRPr lang="ru-RU" sz="4200" dirty="0" smtClean="0">
              <a:latin typeface="Bookman Old Style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arenR"/>
            </a:pP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применить </a:t>
            </a:r>
            <a:r>
              <a:rPr lang="ru-RU" sz="4200" dirty="0">
                <a:latin typeface="Bookman Old Style" pitchFamily="18" charset="0"/>
                <a:cs typeface="Times New Roman" pitchFamily="18" charset="0"/>
              </a:rPr>
              <a:t>на практике результаты</a:t>
            </a:r>
            <a:r>
              <a:rPr lang="ru-RU" sz="4200" i="1" dirty="0" smtClean="0">
                <a:latin typeface="Bookman Old Style" pitchFamily="18" charset="0"/>
                <a:cs typeface="Times New Roman" pitchFamily="18" charset="0"/>
              </a:rPr>
              <a:t>.</a:t>
            </a:r>
            <a:endParaRPr lang="ru-RU" sz="4200" dirty="0" smtClean="0">
              <a:latin typeface="Bookman Old Style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arenR"/>
            </a:pPr>
            <a:endParaRPr lang="ru-RU" sz="4200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0450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836712"/>
            <a:ext cx="8064896" cy="5170579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4500" b="1" u="sng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Методы исследования:</a:t>
            </a:r>
          </a:p>
          <a:p>
            <a:pPr algn="ctr">
              <a:buNone/>
            </a:pPr>
            <a:endParaRPr lang="ru-RU" sz="2400" b="1" u="sng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- анализ литературы и материалов сети 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Internet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Bookman Old Style" panose="02050604050505020204" pitchFamily="18" charset="0"/>
              </a:rPr>
              <a:t>анализ </a:t>
            </a:r>
            <a:r>
              <a:rPr lang="ru-RU" sz="2600" dirty="0" smtClean="0">
                <a:latin typeface="Bookman Old Style" panose="02050604050505020204" pitchFamily="18" charset="0"/>
              </a:rPr>
              <a:t>текста (речи); </a:t>
            </a:r>
            <a:endParaRPr lang="ru-RU" sz="2600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- изучение и обобщение информации</a:t>
            </a:r>
            <a:r>
              <a:rPr lang="ru-RU" sz="2600" dirty="0">
                <a:latin typeface="Bookman Old Style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8229600" cy="3551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9050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я\Pictures\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8312"/>
            <a:ext cx="3491062" cy="26379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>
                <a:solidFill>
                  <a:schemeClr val="tx1"/>
                </a:solidFill>
              </a:rPr>
              <a:t>Почему лидерство</a:t>
            </a:r>
            <a:r>
              <a:rPr lang="ru-RU" sz="4400" dirty="0" smtClean="0">
                <a:solidFill>
                  <a:schemeClr val="tx1"/>
                </a:solidFill>
              </a:rPr>
              <a:t>?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Почему В. Путин</a:t>
            </a:r>
            <a:r>
              <a:rPr lang="ru-RU" sz="4400" dirty="0" smtClean="0">
                <a:solidFill>
                  <a:schemeClr val="tx1"/>
                </a:solidFill>
              </a:rPr>
              <a:t>?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Почему новогодние обращения?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647454"/>
            <a:ext cx="7772400" cy="1199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9396" y="194252"/>
            <a:ext cx="3239770" cy="10661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3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261787" cy="45259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6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я\Pictures\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8312"/>
            <a:ext cx="3491062" cy="26379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>
                <a:solidFill>
                  <a:schemeClr val="tx1"/>
                </a:solidFill>
              </a:rPr>
              <a:t>Почему лидерство</a:t>
            </a:r>
            <a:r>
              <a:rPr lang="ru-RU" sz="4400" dirty="0" smtClean="0">
                <a:solidFill>
                  <a:schemeClr val="tx1"/>
                </a:solidFill>
              </a:rPr>
              <a:t>?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Почему В. Путин</a:t>
            </a:r>
            <a:r>
              <a:rPr lang="ru-RU" sz="4400" dirty="0" smtClean="0">
                <a:solidFill>
                  <a:schemeClr val="tx1"/>
                </a:solidFill>
              </a:rPr>
              <a:t>?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Почему новогодние обращения?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647454"/>
            <a:ext cx="7772400" cy="1199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9396" y="194252"/>
            <a:ext cx="3239770" cy="10661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3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4735882"/>
              </p:ext>
            </p:extLst>
          </p:nvPr>
        </p:nvGraphicFramePr>
        <p:xfrm>
          <a:off x="323528" y="332656"/>
          <a:ext cx="8568950" cy="789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611"/>
                <a:gridCol w="1713611"/>
                <a:gridCol w="1713611"/>
                <a:gridCol w="1713611"/>
                <a:gridCol w="1714506"/>
              </a:tblGrid>
              <a:tr h="5633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2014г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03:06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Через несколько минут наступит новый, 2015 год.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Как всегда, мы с волнением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ждём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этот праздник, загадываем желания, дарим друг другу подарки, радуемся замечательной традиции встречать Новый год в семейном кругу, с родными для нас людьми и друзьями.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Атмосфера добра, внимания и щедрости согревает наши сердца, открывает их для светлых по-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мыслов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 и благородных дел, [4]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63646" marR="636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2015г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02:55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Уважаемые граждане России!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Через несколько минут мы встретим новый, 2016 год.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Приближение этого чудесного мгновения – между прошлым и будущим – знакомо нам с детства. Мы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ждём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его с радостью, надеждой и волнением; верим в самое лучшее и светлое.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По традиции отмечаем этот праздник в кругу семьи, с самыми близкими друзьями. Конечно, не всем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удаѐтся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[5]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63646" marR="636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 2016 г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03:00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Уважаемые граждане России!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2016 год уходит.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Он был непростым, но трудности, с которыми мы столкнулись, сплотили нас, побудили открыть огромные резервы наших возможностей для движения вперед.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Главное — мы верим в себя, в свои силы, в свою страну. Мы работаем, работаем успешно, и у нас многое получается. Хотел бы искренне поблагодарить вас за победы и достижения, за понимание и доверие [6]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63646" marR="636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   2017г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03:30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На пороге новый, 2018 год. Конечно, этот праздник приходит к нам каждый год, но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всё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равно мы воспринимаем его как новый, добрый, желанный; верим, что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всё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загаданное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в эти минуты, все наши надежды исполнятся.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Новый год у нас – это, прежде всего, семейный праздник. Мы отмечаем его, как было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в детстве: с подарками и сюрпризами, с особой теплотой, с ожиданием важных перемен.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[7]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63646" marR="636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 декабря  2018г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Видео 03:44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Уважаемые граждане России! Дорогие друзья!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Время приближает нас к Новому, 2019 году. Позади насыщенный, полный забот декабрь, когда мы торопились завершить неотложные дела, уточняли планы на будущее и, конечно, готовились к празднику. А сейчас мы с волнением и надеждой ждём наступления Нового года, видим восторженные глаза малышей, чувствуем, как рады родители, бабушки и дедушки, если вся семья [8]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entury Gothic"/>
                        <a:ea typeface="Century Gothic"/>
                        <a:cs typeface="Century Gothic"/>
                      </a:endParaRPr>
                    </a:p>
                  </a:txBody>
                  <a:tcPr marL="63646" marR="63646" marT="0" marB="0"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268760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6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 этап </a:t>
            </a:r>
            <a:b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Длительность </a:t>
            </a:r>
            <a:r>
              <a:rPr lang="ru-RU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выступлений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8718410"/>
              </p:ext>
            </p:extLst>
          </p:nvPr>
        </p:nvGraphicFramePr>
        <p:xfrm>
          <a:off x="467544" y="476672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2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211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  «О чём говорит речь Владимира Путина?»   </vt:lpstr>
      <vt:lpstr>Слайд 2</vt:lpstr>
      <vt:lpstr>Слайд 3</vt:lpstr>
      <vt:lpstr>Слайд 4</vt:lpstr>
      <vt:lpstr>Почему лидерство?   Почему В. Путин?   Почему новогодние обращения? </vt:lpstr>
      <vt:lpstr>Слайд 6</vt:lpstr>
      <vt:lpstr>Почему лидерство?   Почему В. Путин?   Почему новогодние обращения? </vt:lpstr>
      <vt:lpstr>Слайд 8</vt:lpstr>
      <vt:lpstr>1 этап  Длительность выступлений </vt:lpstr>
      <vt:lpstr>1 этап  Длительность выступлений </vt:lpstr>
      <vt:lpstr>Слайд 11</vt:lpstr>
      <vt:lpstr>Слайд 12</vt:lpstr>
      <vt:lpstr>Слайд 13</vt:lpstr>
      <vt:lpstr>    «О чём говорит речь Владимира Путина?»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123</cp:lastModifiedBy>
  <cp:revision>13</cp:revision>
  <dcterms:created xsi:type="dcterms:W3CDTF">2019-02-24T15:38:14Z</dcterms:created>
  <dcterms:modified xsi:type="dcterms:W3CDTF">2019-03-12T11:46:43Z</dcterms:modified>
</cp:coreProperties>
</file>