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7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embeddedFontLst>
    <p:embeddedFont>
      <p:font typeface="Agency FB" pitchFamily="34" charset="0"/>
      <p:regular r:id="rId14"/>
      <p:bold r:id="rId15"/>
    </p:embeddedFont>
    <p:embeddedFont>
      <p:font typeface="Calibri" pitchFamily="34" charset="0"/>
      <p:regular r:id="rId16"/>
      <p:bold r:id="rId17"/>
      <p:italic r:id="rId18"/>
      <p:boldItalic r:id="rId19"/>
    </p:embeddedFont>
    <p:embeddedFont>
      <p:font typeface="宋体" pitchFamily="2" charset="-122"/>
      <p:regular r:id="rId20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/>
        <a:srgbClr val="000000"/>
      </a:tcTxStyle>
      <a:tcStyle>
        <a:tcBdr>
          <a:left>
            <a:ln w="12700" cmpd="sng">
              <a:solidFill>
                <a:srgbClr val="000000"/>
              </a:solidFill>
            </a:ln>
          </a:left>
          <a:right>
            <a:ln w="12700" cmpd="sng">
              <a:solidFill>
                <a:srgbClr val="000000"/>
              </a:solidFill>
            </a:ln>
          </a:right>
          <a:top>
            <a:ln w="12700" cmpd="sng">
              <a:solidFill>
                <a:srgbClr val="000000"/>
              </a:solidFill>
            </a:ln>
          </a:top>
          <a:bottom>
            <a:ln w="12700" cmpd="sng">
              <a:solidFill>
                <a:srgbClr val="000000"/>
              </a:solidFill>
            </a:ln>
          </a:bottom>
          <a:insideH>
            <a:ln w="12700" cmpd="sng">
              <a:solidFill>
                <a:srgbClr val="000000"/>
              </a:solidFill>
            </a:ln>
          </a:insideH>
          <a:insideV>
            <a:ln w="12700" cmpd="sng">
              <a:solidFill>
                <a:srgbClr val="000000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rgbClr val="000000"/>
      </a:tcTxStyle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12700" cmpd="sng">
              <a:solidFill>
                <a:srgbClr val="FFFFFF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5B9BD5">
              <a:tint val="20000"/>
            </a:srgbClr>
          </a:solidFill>
        </a:fill>
      </a:tcStyle>
    </a:wholeTbl>
    <a:band1H>
      <a:tcStyle>
        <a:tcBdr/>
        <a:fill>
          <a:solidFill>
            <a:srgbClr val="5B9BD5">
              <a:tint val="40000"/>
            </a:srgbClr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5B9BD5">
              <a:tint val="40000"/>
            </a:srgb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rgbClr val="000000"/>
      </a:tcTxStyle>
      <a:tcStyle>
        <a:tcBdr/>
        <a:fill>
          <a:solidFill>
            <a:srgbClr val="5B9BD5"/>
          </a:solidFill>
        </a:fill>
      </a:tcStyle>
    </a:lastCol>
    <a:firstCol>
      <a:tcTxStyle b="on">
        <a:fontRef idx="minor">
          <a:prstClr val="black"/>
        </a:fontRef>
        <a:srgbClr val="000000"/>
      </a:tcTxStyle>
      <a:tcStyle>
        <a:tcBdr/>
        <a:fill>
          <a:solidFill>
            <a:srgbClr val="5B9BD5"/>
          </a:solidFill>
        </a:fill>
      </a:tcStyle>
    </a:firstCol>
    <a:lastRow>
      <a:tcTxStyle b="on">
        <a:fontRef idx="minor">
          <a:prstClr val="black"/>
        </a:fontRef>
        <a:srgbClr val="000000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5B9BD5"/>
          </a:solidFill>
        </a:fill>
      </a:tcStyle>
    </a:lastRow>
    <a:firstRow>
      <a:tcTxStyle b="on">
        <a:fontRef idx="minor">
          <a:prstClr val="black"/>
        </a:fontRef>
        <a:srgbClr val="000000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5B9BD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rgbClr val="000000"/>
        </a:fontRef>
        <a:srgbClr val="000000"/>
      </a:tcTxStyle>
      <a:tcStyle>
        <a:tcBdr>
          <a:left>
            <a:ln w="12700" cmpd="sng">
              <a:solidFill>
                <a:srgbClr val="5B9BD5"/>
              </a:solidFill>
            </a:ln>
          </a:left>
          <a:right>
            <a:ln w="12700" cmpd="sng">
              <a:solidFill>
                <a:srgbClr val="5B9BD5"/>
              </a:solidFill>
            </a:ln>
          </a:right>
          <a:top>
            <a:ln w="12700" cmpd="sng">
              <a:solidFill>
                <a:srgbClr val="5B9BD5"/>
              </a:solidFill>
            </a:ln>
          </a:top>
          <a:bottom>
            <a:ln w="12700" cmpd="sng">
              <a:solidFill>
                <a:srgbClr val="5B9BD5"/>
              </a:solidFill>
            </a:ln>
          </a:bottom>
          <a:insideH>
            <a:ln w="12700" cmpd="sng">
              <a:solidFill>
                <a:srgbClr val="5B9BD5"/>
              </a:solidFill>
            </a:ln>
          </a:insideH>
          <a:insideV>
            <a:ln w="12700" cmpd="sng">
              <a:solidFill>
                <a:srgbClr val="5B9BD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rgbClr val="5B9BD5">
              <a:alpha val="20000"/>
            </a:srgbClr>
          </a:solidFill>
        </a:fill>
      </a:tcStyle>
    </a:band1H>
    <a:band1V>
      <a:tcStyle>
        <a:tcBdr/>
        <a:fill>
          <a:solidFill>
            <a:srgbClr val="5B9BD5">
              <a:alpha val="20000"/>
            </a:srgb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rgbClr val="5B9BD5"/>
              </a:solidFill>
            </a:ln>
          </a:top>
        </a:tcBdr>
        <a:fill>
          <a:noFill/>
        </a:fill>
      </a:tcStyle>
    </a:lastRow>
    <a:firstRow>
      <a:tcTxStyle b="on"/>
      <a:tcStyle>
        <a:tcBdr>
          <a:top>
            <a:ln w="25400" cmpd="sng">
              <a:solidFill>
                <a:srgbClr val="5B9BD5"/>
              </a:solidFill>
            </a:ln>
          </a:top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31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52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30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95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98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518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14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454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352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675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766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C270-A41D-4253-8EDF-55E5B8520FA5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8733-6547-4EAD-A692-8E198EC52C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458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836" y="1346768"/>
            <a:ext cx="8683850" cy="4075361"/>
          </a:xfrm>
        </p:spPr>
        <p:txBody>
          <a:bodyPr>
            <a:normAutofit fontScale="90000"/>
          </a:bodyPr>
          <a:lstStyle/>
          <a:p>
            <a:r>
              <a:rPr lang="ru-RU" sz="6600" b="0" i="0" u="none" dirty="0" smtClean="0">
                <a:solidFill>
                  <a:srgbClr val="3399FF"/>
                </a:solidFill>
                <a:latin typeface="Agency FB" pitchFamily="34" charset="0"/>
              </a:rPr>
              <a:t>«</a:t>
            </a:r>
            <a:r>
              <a:rPr sz="6600" b="0" i="0" u="none" dirty="0" err="1" smtClean="0">
                <a:solidFill>
                  <a:srgbClr val="3399FF"/>
                </a:solidFill>
                <a:latin typeface="Agency FB" pitchFamily="34" charset="0"/>
              </a:rPr>
              <a:t>Схема</a:t>
            </a:r>
            <a:r>
              <a:rPr sz="6600" b="0" i="0" u="none" dirty="0" smtClean="0">
                <a:solidFill>
                  <a:srgbClr val="3399FF"/>
                </a:solidFill>
                <a:latin typeface="Agency FB" pitchFamily="34" charset="0"/>
              </a:rPr>
              <a:t> </a:t>
            </a:r>
            <a:r>
              <a:rPr sz="6600" b="0" i="0" u="none" dirty="0" err="1" smtClean="0">
                <a:solidFill>
                  <a:srgbClr val="3399FF"/>
                </a:solidFill>
                <a:latin typeface="Agency FB" pitchFamily="34" charset="0"/>
              </a:rPr>
              <a:t>Горнера</a:t>
            </a:r>
            <a:r>
              <a:rPr lang="ru-RU" sz="6600" b="0" i="0" u="none" dirty="0" smtClean="0">
                <a:solidFill>
                  <a:srgbClr val="3399FF"/>
                </a:solidFill>
                <a:latin typeface="Agency FB" pitchFamily="34" charset="0"/>
              </a:rPr>
              <a:t>"</a:t>
            </a:r>
            <a:r>
              <a:rPr lang="ru-RU" sz="6600" b="0" i="0" u="none" dirty="0" smtClean="0">
                <a:solidFill>
                  <a:srgbClr val="3399FF"/>
                </a:solidFill>
              </a:rPr>
              <a:t/>
            </a:r>
            <a:br>
              <a:rPr lang="ru-RU" sz="6600" b="0" i="0" u="none" dirty="0" smtClean="0">
                <a:solidFill>
                  <a:srgbClr val="3399FF"/>
                </a:solidFill>
              </a:rPr>
            </a:br>
            <a:r>
              <a:rPr lang="ru-RU" sz="6600" b="0" i="0" u="none" dirty="0" smtClean="0">
                <a:solidFill>
                  <a:srgbClr val="3399FF"/>
                </a:solidFill>
              </a:rPr>
              <a:t/>
            </a:r>
            <a:br>
              <a:rPr lang="ru-RU" sz="6600" b="0" i="0" u="none" dirty="0" smtClean="0">
                <a:solidFill>
                  <a:srgbClr val="3399FF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ученица  10 </a:t>
            </a: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класса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«Вознесенская СОШ»</a:t>
            </a:r>
            <a:br>
              <a:rPr lang="ru-RU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Михасева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Елизавета          </a:t>
            </a:r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6963"/>
            <a:ext cx="6400800" cy="61837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382370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81876"/>
          </a:xfrm>
        </p:spPr>
        <p:txBody>
          <a:bodyPr/>
          <a:lstStyle/>
          <a:p>
            <a:r>
              <a:rPr b="0" i="0" u="none">
                <a:solidFill>
                  <a:srgbClr val="0000FF"/>
                </a:solidFill>
              </a:rPr>
              <a:t>Получилось квадратное уравнение</a:t>
            </a:r>
            <a:endParaRPr lang="ru-RU"/>
          </a:p>
          <a:p>
            <a:r>
              <a:rPr b="0" i="0" u="none">
                <a:solidFill>
                  <a:srgbClr val="0000FF"/>
                </a:solidFill>
              </a:rPr>
              <a:t>x^2=1</a:t>
            </a:r>
            <a:endParaRPr/>
          </a:p>
          <a:p>
            <a:r>
              <a:rPr u="none">
                <a:solidFill>
                  <a:srgbClr val="0000FF"/>
                </a:solidFill>
              </a:rPr>
              <a:t>Корни этого уравнения 1, -1.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883711"/>
            <a:ext cx="8229600" cy="242452"/>
          </a:xfrm>
        </p:spPr>
        <p:txBody>
          <a:bodyPr>
            <a:normAutofit fontScale="32500" lnSpcReduction="20000"/>
          </a:bodyPr>
          <a:lstStyle/>
          <a:p>
            <a:pPr lvl="0"/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257"/>
          </a:xfrm>
        </p:spPr>
        <p:txBody>
          <a:bodyPr/>
          <a:lstStyle/>
          <a:p>
            <a:r>
              <a:rPr b="0" i="0" u="none">
                <a:solidFill>
                  <a:srgbClr val="9933FF"/>
                </a:solidFill>
              </a:rPr>
              <a:t>Таким образом, можно </a:t>
            </a:r>
            <a:endParaRPr lang="ru-RU"/>
          </a:p>
          <a:p>
            <a:r>
              <a:rPr b="0" i="0" u="none">
                <a:solidFill>
                  <a:srgbClr val="9933FF"/>
                </a:solidFill>
              </a:rPr>
              <a:t>сказать, что основными преимуществами схемыГорнера являются быстрота решения и компактность записи.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20345"/>
            <a:ext cx="8229600" cy="5818"/>
          </a:xfrm>
        </p:spPr>
        <p:txBody>
          <a:bodyPr>
            <a:normAutofit fontScale="25000" lnSpcReduction="20000"/>
          </a:bodyPr>
          <a:lstStyle/>
          <a:p>
            <a:pPr lvl="0"/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011" y="1855092"/>
            <a:ext cx="8229600" cy="220858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sz="5400" b="0" i="0" u="none">
                <a:solidFill>
                  <a:srgbClr val="000080"/>
                </a:solidFill>
              </a:rPr>
              <a:t>СПАСИБО   ЗА ВНИМАНИЕ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23266"/>
            <a:ext cx="8229600" cy="2897"/>
          </a:xfrm>
        </p:spPr>
        <p:txBody>
          <a:bodyPr>
            <a:normAutofit fontScale="25000" lnSpcReduction="20000"/>
          </a:bodyPr>
          <a:lstStyle/>
          <a:p>
            <a:pPr lvl="0"/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6343"/>
          </a:xfrm>
        </p:spPr>
        <p:txBody>
          <a:bodyPr/>
          <a:lstStyle/>
          <a:p>
            <a:r>
              <a:rPr sz="4000" b="0" i="0" u="none">
                <a:solidFill>
                  <a:srgbClr val="330066"/>
                </a:solidFill>
              </a:rPr>
              <a:t>Объект исследования: уравнения третьей, четвертой и пятой степеней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105" y="2839606"/>
            <a:ext cx="8229600" cy="3339166"/>
          </a:xfrm>
        </p:spPr>
        <p:txBody>
          <a:bodyPr/>
          <a:lstStyle/>
          <a:p>
            <a:pPr marL="0" lvl="0" indent="0">
              <a:buNone/>
            </a:pPr>
            <a:r>
              <a:rPr sz="4000">
                <a:solidFill>
                  <a:srgbClr val="660066"/>
                </a:solidFill>
              </a:rPr>
              <a:t>Цель исследования: доказать что схема Горнера является наиболее простым способом для решения уравнений высших  степеней и показать ее   преимущества.</a:t>
            </a:r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0" i="0" u="none">
                <a:solidFill>
                  <a:srgbClr val="000080"/>
                </a:solidFill>
              </a:rPr>
              <a:t>Задачи исследования:</a:t>
            </a:r>
            <a:endParaRPr lang="ru-RU">
              <a:solidFill>
                <a:srgbClr val="00008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1891"/>
          </a:xfrm>
        </p:spPr>
        <p:txBody>
          <a:bodyPr/>
          <a:lstStyle/>
          <a:p>
            <a:pPr lvl="0"/>
            <a:r>
              <a:rPr>
                <a:solidFill>
                  <a:srgbClr val="000080"/>
                </a:solidFill>
              </a:rPr>
              <a:t>Познакомиться со схемой Горнера</a:t>
            </a:r>
          </a:p>
          <a:p>
            <a:pPr lvl="0"/>
            <a:r>
              <a:rPr>
                <a:solidFill>
                  <a:srgbClr val="000080"/>
                </a:solidFill>
              </a:rPr>
              <a:t>Научиться применять её</a:t>
            </a:r>
            <a:endParaRPr/>
          </a:p>
          <a:p>
            <a:pPr lvl="0"/>
            <a:r>
              <a:rPr>
                <a:solidFill>
                  <a:srgbClr val="000080"/>
                </a:solidFill>
              </a:rPr>
              <a:t>Сравнить схему Горнера с другими методами решения уравнений высших степеней.</a:t>
            </a:r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0" i="0" u="none">
                <a:solidFill>
                  <a:srgbClr val="330066"/>
                </a:solidFill>
              </a:rPr>
              <a:t>Методы исследования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401" y="1863856"/>
            <a:ext cx="8229600" cy="4525963"/>
          </a:xfrm>
        </p:spPr>
        <p:txBody>
          <a:bodyPr/>
          <a:lstStyle/>
          <a:p>
            <a:pPr lvl="0"/>
            <a:r>
              <a:rPr sz="3600">
                <a:solidFill>
                  <a:srgbClr val="666699"/>
                </a:solidFill>
              </a:rPr>
              <a:t>Анализ литературы</a:t>
            </a:r>
          </a:p>
          <a:p>
            <a:pPr lvl="0"/>
            <a:r>
              <a:rPr sz="3600">
                <a:solidFill>
                  <a:srgbClr val="666699"/>
                </a:solidFill>
              </a:rPr>
              <a:t>Решение уравнений высших степеней</a:t>
            </a:r>
            <a:endParaRPr/>
          </a:p>
          <a:p>
            <a:pPr lvl="0"/>
            <a:r>
              <a:rPr sz="3600">
                <a:solidFill>
                  <a:srgbClr val="666699"/>
                </a:solidFill>
              </a:rPr>
              <a:t>Обработка данных</a:t>
            </a:r>
            <a:endParaRPr/>
          </a:p>
          <a:p>
            <a:pPr lvl="0"/>
            <a:r>
              <a:rPr sz="3600">
                <a:solidFill>
                  <a:srgbClr val="666699"/>
                </a:solidFill>
              </a:rPr>
              <a:t>Обобщение</a:t>
            </a:r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25722"/>
          </a:xfrm>
        </p:spPr>
        <p:txBody>
          <a:bodyPr>
            <a:normAutofit fontScale="90000"/>
          </a:bodyPr>
          <a:lstStyle/>
          <a:p>
            <a:r>
              <a:rPr b="0" i="0" u="none">
                <a:solidFill>
                  <a:srgbClr val="660066"/>
                </a:solidFill>
              </a:rPr>
              <a:t>Актуальность исследования: умение пользоваться схемой Горнера может пригодиться на ЕГЭ и на экзамене при поступлении в высшее учебное заведение, так как там встречаются уравнения высших степеней.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983039"/>
            <a:ext cx="8229600" cy="666080"/>
          </a:xfr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212" y="1250361"/>
            <a:ext cx="8229600" cy="1142269"/>
          </a:xfrm>
        </p:spPr>
        <p:txBody>
          <a:bodyPr>
            <a:normAutofit fontScale="90000"/>
          </a:bodyPr>
          <a:lstStyle/>
          <a:p>
            <a:r>
              <a:rPr b="0" i="0" u="none">
                <a:solidFill>
                  <a:srgbClr val="0000FF"/>
                </a:solidFill>
              </a:rPr>
              <a:t>Существует несколько способов решения уравнений высших степеней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206" y="2982755"/>
            <a:ext cx="8229600" cy="3964323"/>
          </a:xfrm>
        </p:spPr>
        <p:txBody>
          <a:bodyPr/>
          <a:lstStyle/>
          <a:p>
            <a:pPr lvl="0"/>
            <a:r>
              <a:rPr>
                <a:solidFill>
                  <a:srgbClr val="0000FF"/>
                </a:solidFill>
              </a:rPr>
              <a:t>Схема Горнера</a:t>
            </a:r>
          </a:p>
          <a:p>
            <a:pPr lvl="0"/>
            <a:r>
              <a:rPr>
                <a:solidFill>
                  <a:srgbClr val="0000FF"/>
                </a:solidFill>
              </a:rPr>
              <a:t>Деление уголком</a:t>
            </a:r>
            <a:endParaRPr/>
          </a:p>
          <a:p>
            <a:pPr lvl="0"/>
            <a:r>
              <a:rPr>
                <a:solidFill>
                  <a:srgbClr val="0000FF"/>
                </a:solidFill>
              </a:rPr>
              <a:t>Разложение на множители</a:t>
            </a:r>
            <a:endParaRPr/>
          </a:p>
          <a:p>
            <a:pPr lvl="0"/>
            <a:endParaRPr/>
          </a:p>
        </p:txBody>
      </p:sp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860" y="1291261"/>
            <a:ext cx="8229600" cy="1143000"/>
          </a:xfrm>
        </p:spPr>
        <p:txBody>
          <a:bodyPr/>
          <a:lstStyle/>
          <a:p>
            <a:r>
              <a:rPr b="0" i="0" u="none"/>
              <a:t>Полином – это выражение вида:</a:t>
            </a:r>
            <a:endParaRPr lang="ru-RU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929" y="3210625"/>
            <a:ext cx="7695708" cy="1270811"/>
          </a:xfrm>
          <a:prstGeom prst="rect">
            <a:avLst/>
          </a:prstGeom>
        </p:spPr>
      </p:pic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12616"/>
          </a:xfrm>
        </p:spPr>
        <p:txBody>
          <a:bodyPr>
            <a:normAutofit fontScale="90000"/>
          </a:bodyPr>
          <a:lstStyle/>
          <a:p>
            <a:r>
              <a:rPr b="0" i="0" u="none">
                <a:solidFill>
                  <a:srgbClr val="000080"/>
                </a:solidFill>
              </a:rPr>
              <a:t>Решим уравнение</a:t>
            </a:r>
            <a:endParaRPr lang="ru-RU"/>
          </a:p>
          <a:p>
            <a:r>
              <a:rPr b="0" i="0" u="none">
                <a:solidFill>
                  <a:srgbClr val="000080"/>
                </a:solidFill>
              </a:rPr>
              <a:t>x^3+x^2-x-1=0</a:t>
            </a:r>
            <a:endParaRPr/>
          </a:p>
          <a:p>
            <a:r>
              <a:rPr b="0" i="0" u="none">
                <a:solidFill>
                  <a:srgbClr val="000080"/>
                </a:solidFill>
              </a:rPr>
              <a:t> используя схему Горнера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08757"/>
            <a:ext cx="8312191" cy="917321"/>
          </a:xfrm>
        </p:spPr>
        <p:txBody>
          <a:bodyPr/>
          <a:lstStyle/>
          <a:p>
            <a:pPr lvl="0"/>
            <a:r>
              <a:rPr>
                <a:solidFill>
                  <a:srgbClr val="000080"/>
                </a:solidFill>
              </a:rPr>
              <a:t>Возможные корни этого уравнения: 1; -1</a:t>
            </a:r>
          </a:p>
        </p:txBody>
      </p:sp>
      <p:sp>
        <p:nvSpPr>
          <p:cNvPr id="5" name="TextBox"/>
          <p:cNvSpPr txBox="1"/>
          <p:nvPr/>
        </p:nvSpPr>
        <p:spPr>
          <a:xfrm>
            <a:off x="687274" y="5874947"/>
            <a:ext cx="7739953" cy="89472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sz="3200" b="0" i="0" u="none">
                <a:solidFill>
                  <a:srgbClr val="000080"/>
                </a:solidFill>
              </a:rPr>
              <a:t>Числа 1, -1 являются корнями этого уравнения.</a:t>
            </a:r>
            <a:endParaRPr lang="zh-CN" altLang="en-US">
              <a:solidFill>
                <a:srgbClr val="323232"/>
              </a:solidFill>
            </a:endParaRPr>
          </a:p>
        </p:txBody>
      </p:sp>
      <p:graphicFrame>
        <p:nvGraphicFramePr>
          <p:cNvPr id="4" name="table"/>
          <p:cNvGraphicFramePr>
            <a:graphicFrameLocks noGrp="1"/>
          </p:cNvGraphicFramePr>
          <p:nvPr>
            <p:extLst/>
          </p:nvPr>
        </p:nvGraphicFramePr>
        <p:xfrm>
          <a:off x="1300807" y="3385909"/>
          <a:ext cx="6096000" cy="22250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74168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-1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-1</a:t>
                      </a:r>
                      <a:endParaRPr lang="zh-CN" alt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b="0" i="0" u="none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b="0" i="0" u="none"/>
                        <a:t>-1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-1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b="0" i="0" u="none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b="0" i="0" u="none">
                <a:solidFill>
                  <a:srgbClr val="330066"/>
                </a:solidFill>
              </a:rPr>
              <a:t>Решим это же уравнение методом деления уголком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676" y="4460986"/>
            <a:ext cx="1979234" cy="1405902"/>
          </a:xfrm>
        </p:spPr>
        <p:txBody>
          <a:bodyPr/>
          <a:lstStyle/>
          <a:p>
            <a:pPr marL="0" lvl="0" indent="0">
              <a:buNone/>
            </a:pPr>
            <a:endParaRPr/>
          </a:p>
          <a:p>
            <a:pPr marL="0" lvl="0" indent="0">
              <a:buNone/>
            </a:pPr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7997" y="1840485"/>
            <a:ext cx="3330185" cy="2921405"/>
          </a:xfrm>
          <a:prstGeom prst="rect">
            <a:avLst/>
          </a:prstGeom>
        </p:spPr>
      </p:pic>
      <p:pic>
        <p:nvPicPr>
          <p:cNvPr id="5" name="Pictur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84087" y="1703179"/>
            <a:ext cx="3288890" cy="3695578"/>
          </a:xfrm>
          <a:prstGeom prst="rect">
            <a:avLst/>
          </a:prstGeom>
        </p:spPr>
      </p:pic>
    </p:spTree>
    <p:extLst>
      <p:ext uri="{BB962C8B-B14F-4D97-AF65-F5344CB8AC3E}">
        <p14:creationId xmlns:m="http://schemas.openxmlformats.org/officeDocument/2006/math" xmlns:dgm="http://schemas.openxmlformats.org/drawingml/2006/diagram" xmlns:dsp="http://schemas.microsoft.com/office/drawing/2008/diagram" xmlns:v="urn:schemas-microsoft-com:vml" xmlns:c="http://schemas.openxmlformats.org/drawingml/2006/chart" xmlns:mc="http://schemas.openxmlformats.org/markup-compatibility/2006" xmlns:p14="http://schemas.microsoft.com/office/powerpoint/2010/main" xmlns:a14="http://schemas.microsoft.com/office/drawing/2010/main" xmlns="" val="1560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199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Agency FB</vt:lpstr>
      <vt:lpstr>Calibri</vt:lpstr>
      <vt:lpstr>Times New Roman</vt:lpstr>
      <vt:lpstr>宋体</vt:lpstr>
      <vt:lpstr>Тема Office</vt:lpstr>
      <vt:lpstr>«Схема Горнера"  Работу выполнила: ученица  10 класса МБОУ «Вознесенская СОШ»         Михасева Елизавета           </vt:lpstr>
      <vt:lpstr>Объект исследования: уравнения третьей, четвертой и пятой степеней</vt:lpstr>
      <vt:lpstr>Задачи исследования:</vt:lpstr>
      <vt:lpstr>Методы исследования</vt:lpstr>
      <vt:lpstr>Актуальность исследования: умение пользоваться схемой Горнера может пригодиться на ЕГЭ и на экзамене при поступлении в высшее учебное заведение, так как там встречаются уравнения высших степеней.</vt:lpstr>
      <vt:lpstr>Существует несколько способов решения уравнений высших степеней</vt:lpstr>
      <vt:lpstr>Полином – это выражение вида:</vt:lpstr>
      <vt:lpstr>Решим уравнение x^3+x^2-x-1=0  используя схему Горнера</vt:lpstr>
      <vt:lpstr>Решим это же уравнение методом деления уголком</vt:lpstr>
      <vt:lpstr>Получилось квадратное уравнение x^2=1 Корни этого уравнения 1, -1.</vt:lpstr>
      <vt:lpstr>Таким образом, можно  сказать, что основными преимуществами схемыГорнера являются быстрота решения и компактность записи.</vt:lpstr>
      <vt:lpstr>СПАСИБО  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123</cp:lastModifiedBy>
  <cp:revision>2</cp:revision>
  <dcterms:created xsi:type="dcterms:W3CDTF">2013-01-14T03:33:28Z</dcterms:created>
  <dcterms:modified xsi:type="dcterms:W3CDTF">2018-03-06T08:00:26Z</dcterms:modified>
</cp:coreProperties>
</file>